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1"/>
  </p:notesMasterIdLst>
  <p:sldIdLst>
    <p:sldId id="256" r:id="rId2"/>
    <p:sldId id="331" r:id="rId3"/>
    <p:sldId id="335" r:id="rId4"/>
    <p:sldId id="337" r:id="rId5"/>
    <p:sldId id="336" r:id="rId6"/>
    <p:sldId id="340" r:id="rId7"/>
    <p:sldId id="341" r:id="rId8"/>
    <p:sldId id="343" r:id="rId9"/>
    <p:sldId id="342" r:id="rId10"/>
    <p:sldId id="338" r:id="rId11"/>
    <p:sldId id="339" r:id="rId12"/>
    <p:sldId id="266" r:id="rId13"/>
    <p:sldId id="334" r:id="rId14"/>
    <p:sldId id="259" r:id="rId15"/>
    <p:sldId id="267" r:id="rId16"/>
    <p:sldId id="268" r:id="rId17"/>
    <p:sldId id="264" r:id="rId18"/>
    <p:sldId id="323" r:id="rId19"/>
    <p:sldId id="324" r:id="rId20"/>
    <p:sldId id="325" r:id="rId21"/>
    <p:sldId id="326" r:id="rId22"/>
    <p:sldId id="272" r:id="rId23"/>
    <p:sldId id="344" r:id="rId24"/>
    <p:sldId id="345" r:id="rId25"/>
    <p:sldId id="315" r:id="rId26"/>
    <p:sldId id="316" r:id="rId27"/>
    <p:sldId id="314" r:id="rId28"/>
    <p:sldId id="319" r:id="rId29"/>
    <p:sldId id="317" r:id="rId30"/>
    <p:sldId id="273" r:id="rId31"/>
    <p:sldId id="274" r:id="rId32"/>
    <p:sldId id="318" r:id="rId33"/>
    <p:sldId id="276" r:id="rId34"/>
    <p:sldId id="320" r:id="rId35"/>
    <p:sldId id="321" r:id="rId36"/>
    <p:sldId id="322" r:id="rId37"/>
    <p:sldId id="328" r:id="rId38"/>
    <p:sldId id="329" r:id="rId39"/>
    <p:sldId id="277" r:id="rId40"/>
    <p:sldId id="269" r:id="rId41"/>
    <p:sldId id="278" r:id="rId42"/>
    <p:sldId id="279" r:id="rId43"/>
    <p:sldId id="280" r:id="rId44"/>
    <p:sldId id="281" r:id="rId45"/>
    <p:sldId id="282" r:id="rId46"/>
    <p:sldId id="333" r:id="rId47"/>
    <p:sldId id="327" r:id="rId48"/>
    <p:sldId id="330" r:id="rId49"/>
    <p:sldId id="271" r:id="rId5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iton Tavares" userId="fdc2ab21a71d34aa" providerId="LiveId" clId="{14081883-82AD-41F0-BD53-5C565D647F5E}"/>
    <pc:docChg chg="custSel modSld">
      <pc:chgData name="Heliton Tavares" userId="fdc2ab21a71d34aa" providerId="LiveId" clId="{14081883-82AD-41F0-BD53-5C565D647F5E}" dt="2018-03-14T14:43:45.615" v="107"/>
      <pc:docMkLst>
        <pc:docMk/>
      </pc:docMkLst>
      <pc:sldChg chg="addSp delSp modSp">
        <pc:chgData name="Heliton Tavares" userId="fdc2ab21a71d34aa" providerId="LiveId" clId="{14081883-82AD-41F0-BD53-5C565D647F5E}" dt="2018-03-14T14:42:32.849" v="104" actId="27636"/>
        <pc:sldMkLst>
          <pc:docMk/>
          <pc:sldMk cId="3844906208" sldId="326"/>
        </pc:sldMkLst>
        <pc:spChg chg="mod">
          <ac:chgData name="Heliton Tavares" userId="fdc2ab21a71d34aa" providerId="LiveId" clId="{14081883-82AD-41F0-BD53-5C565D647F5E}" dt="2018-03-14T14:42:32.849" v="104" actId="27636"/>
          <ac:spMkLst>
            <pc:docMk/>
            <pc:sldMk cId="3844906208" sldId="326"/>
            <ac:spMk id="4" creationId="{C66CAA0F-E5AB-4F39-B6F1-D4F989204D3A}"/>
          </ac:spMkLst>
        </pc:spChg>
        <pc:spChg chg="add mod">
          <ac:chgData name="Heliton Tavares" userId="fdc2ab21a71d34aa" providerId="LiveId" clId="{14081883-82AD-41F0-BD53-5C565D647F5E}" dt="2018-03-14T14:42:03.092" v="94" actId="20577"/>
          <ac:spMkLst>
            <pc:docMk/>
            <pc:sldMk cId="3844906208" sldId="326"/>
            <ac:spMk id="5" creationId="{FFA31ED1-EB82-4FCC-AAF1-5B45ABAD8418}"/>
          </ac:spMkLst>
        </pc:spChg>
        <pc:spChg chg="add del">
          <ac:chgData name="Heliton Tavares" userId="fdc2ab21a71d34aa" providerId="LiveId" clId="{14081883-82AD-41F0-BD53-5C565D647F5E}" dt="2018-03-14T14:42:25.989" v="100"/>
          <ac:spMkLst>
            <pc:docMk/>
            <pc:sldMk cId="3844906208" sldId="326"/>
            <ac:spMk id="6" creationId="{75C154EF-024B-4FB3-8D1D-F56E63F97A33}"/>
          </ac:spMkLst>
        </pc:spChg>
        <pc:picChg chg="add mod">
          <ac:chgData name="Heliton Tavares" userId="fdc2ab21a71d34aa" providerId="LiveId" clId="{14081883-82AD-41F0-BD53-5C565D647F5E}" dt="2018-03-14T14:42:28.771" v="102" actId="1076"/>
          <ac:picMkLst>
            <pc:docMk/>
            <pc:sldMk cId="3844906208" sldId="326"/>
            <ac:picMk id="7" creationId="{476B2AC8-45FC-4B16-A8DD-E3B9FACE08EA}"/>
          </ac:picMkLst>
        </pc:picChg>
      </pc:sldChg>
      <pc:sldChg chg="addSp delSp modSp">
        <pc:chgData name="Heliton Tavares" userId="fdc2ab21a71d34aa" providerId="LiveId" clId="{14081883-82AD-41F0-BD53-5C565D647F5E}" dt="2018-03-14T14:43:45.615" v="107"/>
        <pc:sldMkLst>
          <pc:docMk/>
          <pc:sldMk cId="1036162039" sldId="336"/>
        </pc:sldMkLst>
        <pc:spChg chg="add del">
          <ac:chgData name="Heliton Tavares" userId="fdc2ab21a71d34aa" providerId="LiveId" clId="{14081883-82AD-41F0-BD53-5C565D647F5E}" dt="2018-03-14T14:43:45.605" v="106"/>
          <ac:spMkLst>
            <pc:docMk/>
            <pc:sldMk cId="1036162039" sldId="336"/>
            <ac:spMk id="3" creationId="{FAF3DFB7-7745-458C-8A29-89C8A3F08DEC}"/>
          </ac:spMkLst>
        </pc:spChg>
        <pc:spChg chg="add mod">
          <ac:chgData name="Heliton Tavares" userId="fdc2ab21a71d34aa" providerId="LiveId" clId="{14081883-82AD-41F0-BD53-5C565D647F5E}" dt="2018-03-14T14:37:38.843" v="25" actId="20577"/>
          <ac:spMkLst>
            <pc:docMk/>
            <pc:sldMk cId="1036162039" sldId="336"/>
            <ac:spMk id="10" creationId="{51FEB3F5-F5B0-46E8-B0CD-186B5A02C002}"/>
          </ac:spMkLst>
        </pc:spChg>
        <pc:picChg chg="add">
          <ac:chgData name="Heliton Tavares" userId="fdc2ab21a71d34aa" providerId="LiveId" clId="{14081883-82AD-41F0-BD53-5C565D647F5E}" dt="2018-03-14T14:43:45.615" v="107"/>
          <ac:picMkLst>
            <pc:docMk/>
            <pc:sldMk cId="1036162039" sldId="336"/>
            <ac:picMk id="4" creationId="{AC646D63-30D3-4CF6-AAD0-1EC3613127B8}"/>
          </ac:picMkLst>
        </pc:picChg>
      </pc:sldChg>
    </pc:docChg>
  </pc:docChgLst>
  <pc:docChgLst>
    <pc:chgData name="Heliton Tavares" userId="fdc2ab21a71d34aa" providerId="LiveId" clId="{31BC5E33-ED34-401A-A676-42C15D3EC305}"/>
    <pc:docChg chg="undo custSel modSld">
      <pc:chgData name="Heliton Tavares" userId="fdc2ab21a71d34aa" providerId="LiveId" clId="{31BC5E33-ED34-401A-A676-42C15D3EC305}" dt="2018-03-14T14:34:01.881" v="114" actId="27636"/>
      <pc:docMkLst>
        <pc:docMk/>
      </pc:docMkLst>
      <pc:sldChg chg="addSp modSp">
        <pc:chgData name="Heliton Tavares" userId="fdc2ab21a71d34aa" providerId="LiveId" clId="{31BC5E33-ED34-401A-A676-42C15D3EC305}" dt="2018-03-14T14:34:01.881" v="114" actId="27636"/>
        <pc:sldMkLst>
          <pc:docMk/>
          <pc:sldMk cId="3844906208" sldId="326"/>
        </pc:sldMkLst>
        <pc:spChg chg="add mod">
          <ac:chgData name="Heliton Tavares" userId="fdc2ab21a71d34aa" providerId="LiveId" clId="{31BC5E33-ED34-401A-A676-42C15D3EC305}" dt="2018-03-14T14:34:01.881" v="114" actId="27636"/>
          <ac:spMkLst>
            <pc:docMk/>
            <pc:sldMk cId="3844906208" sldId="326"/>
            <ac:spMk id="4" creationId="{C66CAA0F-E5AB-4F39-B6F1-D4F989204D3A}"/>
          </ac:spMkLst>
        </pc:spChg>
      </pc:sldChg>
      <pc:sldChg chg="addSp modSp">
        <pc:chgData name="Heliton Tavares" userId="fdc2ab21a71d34aa" providerId="LiveId" clId="{31BC5E33-ED34-401A-A676-42C15D3EC305}" dt="2018-03-14T13:09:54.451" v="29" actId="20577"/>
        <pc:sldMkLst>
          <pc:docMk/>
          <pc:sldMk cId="3479082456" sldId="331"/>
        </pc:sldMkLst>
        <pc:spChg chg="add mod">
          <ac:chgData name="Heliton Tavares" userId="fdc2ab21a71d34aa" providerId="LiveId" clId="{31BC5E33-ED34-401A-A676-42C15D3EC305}" dt="2018-03-14T13:09:54.451" v="29" actId="20577"/>
          <ac:spMkLst>
            <pc:docMk/>
            <pc:sldMk cId="3479082456" sldId="331"/>
            <ac:spMk id="3" creationId="{1698076F-AA3A-41A0-9F8B-9A67BBD09AF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Plan1!$C$8:$C$106</c:f>
              <c:numCache>
                <c:formatCode>#.###00</c:formatCode>
                <c:ptCount val="99"/>
                <c:pt idx="0">
                  <c:v>343.8925999999999</c:v>
                </c:pt>
                <c:pt idx="1">
                  <c:v>363.98779999999994</c:v>
                </c:pt>
                <c:pt idx="2">
                  <c:v>374.39889999999991</c:v>
                </c:pt>
                <c:pt idx="3">
                  <c:v>381.64040000000006</c:v>
                </c:pt>
                <c:pt idx="4">
                  <c:v>387.28999999999996</c:v>
                </c:pt>
                <c:pt idx="5">
                  <c:v>391.83</c:v>
                </c:pt>
                <c:pt idx="6">
                  <c:v>396.38</c:v>
                </c:pt>
                <c:pt idx="7">
                  <c:v>400.32040000000001</c:v>
                </c:pt>
                <c:pt idx="8">
                  <c:v>404</c:v>
                </c:pt>
                <c:pt idx="9">
                  <c:v>407.28599999999994</c:v>
                </c:pt>
                <c:pt idx="10">
                  <c:v>410.56</c:v>
                </c:pt>
                <c:pt idx="11">
                  <c:v>413.61</c:v>
                </c:pt>
                <c:pt idx="12">
                  <c:v>416.45</c:v>
                </c:pt>
                <c:pt idx="13">
                  <c:v>419.26819999999987</c:v>
                </c:pt>
                <c:pt idx="14">
                  <c:v>421.66450000000009</c:v>
                </c:pt>
                <c:pt idx="15">
                  <c:v>424.1</c:v>
                </c:pt>
                <c:pt idx="16">
                  <c:v>426.56</c:v>
                </c:pt>
                <c:pt idx="17">
                  <c:v>428.95339999999993</c:v>
                </c:pt>
                <c:pt idx="18">
                  <c:v>431.28</c:v>
                </c:pt>
                <c:pt idx="19">
                  <c:v>433.51</c:v>
                </c:pt>
                <c:pt idx="20">
                  <c:v>435.60230000000001</c:v>
                </c:pt>
                <c:pt idx="21">
                  <c:v>437.64000000000004</c:v>
                </c:pt>
                <c:pt idx="22">
                  <c:v>439.82490000000001</c:v>
                </c:pt>
                <c:pt idx="23">
                  <c:v>441.98119999999994</c:v>
                </c:pt>
                <c:pt idx="24">
                  <c:v>443.99749999999995</c:v>
                </c:pt>
                <c:pt idx="25">
                  <c:v>446.25</c:v>
                </c:pt>
                <c:pt idx="26">
                  <c:v>448.22020000000003</c:v>
                </c:pt>
                <c:pt idx="27">
                  <c:v>450.17280000000005</c:v>
                </c:pt>
                <c:pt idx="28">
                  <c:v>452.3</c:v>
                </c:pt>
                <c:pt idx="29">
                  <c:v>454.25</c:v>
                </c:pt>
                <c:pt idx="30">
                  <c:v>456.21</c:v>
                </c:pt>
                <c:pt idx="31">
                  <c:v>458.15000000000003</c:v>
                </c:pt>
                <c:pt idx="32">
                  <c:v>460.16</c:v>
                </c:pt>
                <c:pt idx="33">
                  <c:v>462.08</c:v>
                </c:pt>
                <c:pt idx="34">
                  <c:v>464.09049999999991</c:v>
                </c:pt>
                <c:pt idx="35">
                  <c:v>466.15680000000009</c:v>
                </c:pt>
                <c:pt idx="36">
                  <c:v>468.07309999999995</c:v>
                </c:pt>
                <c:pt idx="37">
                  <c:v>470.2294</c:v>
                </c:pt>
                <c:pt idx="38">
                  <c:v>472.1</c:v>
                </c:pt>
                <c:pt idx="39">
                  <c:v>474.07</c:v>
                </c:pt>
                <c:pt idx="40">
                  <c:v>476.05830000000003</c:v>
                </c:pt>
                <c:pt idx="41">
                  <c:v>477.90460000000002</c:v>
                </c:pt>
                <c:pt idx="42">
                  <c:v>479.81</c:v>
                </c:pt>
                <c:pt idx="43">
                  <c:v>481.78999999999996</c:v>
                </c:pt>
                <c:pt idx="44">
                  <c:v>483.72999999999996</c:v>
                </c:pt>
                <c:pt idx="45">
                  <c:v>485.57</c:v>
                </c:pt>
                <c:pt idx="46">
                  <c:v>487.35</c:v>
                </c:pt>
                <c:pt idx="47">
                  <c:v>489.24</c:v>
                </c:pt>
                <c:pt idx="48">
                  <c:v>491.2</c:v>
                </c:pt>
                <c:pt idx="49">
                  <c:v>493.15499999999997</c:v>
                </c:pt>
                <c:pt idx="50">
                  <c:v>495.1413</c:v>
                </c:pt>
                <c:pt idx="51">
                  <c:v>497.11</c:v>
                </c:pt>
                <c:pt idx="52">
                  <c:v>499.07389999999992</c:v>
                </c:pt>
                <c:pt idx="53">
                  <c:v>500.99019999999996</c:v>
                </c:pt>
                <c:pt idx="54">
                  <c:v>503.09</c:v>
                </c:pt>
                <c:pt idx="55">
                  <c:v>505.1</c:v>
                </c:pt>
                <c:pt idx="56">
                  <c:v>507.21999999999997</c:v>
                </c:pt>
                <c:pt idx="57">
                  <c:v>509.25540000000001</c:v>
                </c:pt>
                <c:pt idx="58">
                  <c:v>511.3916999999999</c:v>
                </c:pt>
                <c:pt idx="59">
                  <c:v>513.32999999999993</c:v>
                </c:pt>
                <c:pt idx="60">
                  <c:v>515.47</c:v>
                </c:pt>
                <c:pt idx="61">
                  <c:v>517.81999999999994</c:v>
                </c:pt>
                <c:pt idx="62">
                  <c:v>519.9668999999999</c:v>
                </c:pt>
                <c:pt idx="63">
                  <c:v>522.24</c:v>
                </c:pt>
                <c:pt idx="64">
                  <c:v>524.55999999999983</c:v>
                </c:pt>
                <c:pt idx="65">
                  <c:v>526.99740000000008</c:v>
                </c:pt>
                <c:pt idx="66">
                  <c:v>529.24</c:v>
                </c:pt>
                <c:pt idx="67">
                  <c:v>531.61</c:v>
                </c:pt>
                <c:pt idx="68">
                  <c:v>533.80999999999983</c:v>
                </c:pt>
                <c:pt idx="69">
                  <c:v>536.23</c:v>
                </c:pt>
                <c:pt idx="70">
                  <c:v>538.7473</c:v>
                </c:pt>
                <c:pt idx="71">
                  <c:v>541.3599999999999</c:v>
                </c:pt>
                <c:pt idx="72">
                  <c:v>543.93999999999994</c:v>
                </c:pt>
                <c:pt idx="73">
                  <c:v>546.44999999999993</c:v>
                </c:pt>
                <c:pt idx="74">
                  <c:v>549.07000000000005</c:v>
                </c:pt>
                <c:pt idx="75">
                  <c:v>551.9588</c:v>
                </c:pt>
                <c:pt idx="76">
                  <c:v>554.82509999999991</c:v>
                </c:pt>
                <c:pt idx="77">
                  <c:v>557.78000000000009</c:v>
                </c:pt>
                <c:pt idx="78">
                  <c:v>560.79769999999996</c:v>
                </c:pt>
                <c:pt idx="79">
                  <c:v>563.904</c:v>
                </c:pt>
                <c:pt idx="80">
                  <c:v>567.11059999999998</c:v>
                </c:pt>
                <c:pt idx="81">
                  <c:v>570.42659999999989</c:v>
                </c:pt>
                <c:pt idx="82">
                  <c:v>573.9</c:v>
                </c:pt>
                <c:pt idx="83">
                  <c:v>577.51</c:v>
                </c:pt>
                <c:pt idx="84">
                  <c:v>581.52</c:v>
                </c:pt>
                <c:pt idx="85">
                  <c:v>585.52359999999999</c:v>
                </c:pt>
                <c:pt idx="86">
                  <c:v>589.9142999999998</c:v>
                </c:pt>
                <c:pt idx="87">
                  <c:v>594.30999999999983</c:v>
                </c:pt>
                <c:pt idx="88">
                  <c:v>599.12</c:v>
                </c:pt>
                <c:pt idx="89">
                  <c:v>604.04</c:v>
                </c:pt>
                <c:pt idx="90">
                  <c:v>609.54329999999982</c:v>
                </c:pt>
                <c:pt idx="91">
                  <c:v>615.87</c:v>
                </c:pt>
                <c:pt idx="92">
                  <c:v>622.8599999999999</c:v>
                </c:pt>
                <c:pt idx="93">
                  <c:v>630.67880000000014</c:v>
                </c:pt>
                <c:pt idx="94">
                  <c:v>639.85849999999994</c:v>
                </c:pt>
                <c:pt idx="95">
                  <c:v>650.43920000000003</c:v>
                </c:pt>
                <c:pt idx="96">
                  <c:v>663.91109999999981</c:v>
                </c:pt>
                <c:pt idx="97">
                  <c:v>680.96739999999988</c:v>
                </c:pt>
                <c:pt idx="98">
                  <c:v>705.6533000000004</c:v>
                </c:pt>
              </c:numCache>
            </c:numRef>
          </c:xVal>
          <c:yVal>
            <c:numRef>
              <c:f>Plan1!$D$8:$D$106</c:f>
              <c:numCache>
                <c:formatCode>General</c:formatCode>
                <c:ptCount val="99"/>
                <c:pt idx="0">
                  <c:v>1.0000000000000002E-2</c:v>
                </c:pt>
                <c:pt idx="1">
                  <c:v>2.0000000000000004E-2</c:v>
                </c:pt>
                <c:pt idx="2">
                  <c:v>3.0000000000000006E-2</c:v>
                </c:pt>
                <c:pt idx="3">
                  <c:v>4.0000000000000008E-2</c:v>
                </c:pt>
                <c:pt idx="4">
                  <c:v>5.000000000000001E-2</c:v>
                </c:pt>
                <c:pt idx="5">
                  <c:v>6.0000000000000012E-2</c:v>
                </c:pt>
                <c:pt idx="6">
                  <c:v>7.0000000000000021E-2</c:v>
                </c:pt>
                <c:pt idx="7">
                  <c:v>8.0000000000000016E-2</c:v>
                </c:pt>
                <c:pt idx="8">
                  <c:v>9.0000000000000024E-2</c:v>
                </c:pt>
                <c:pt idx="9">
                  <c:v>0.1</c:v>
                </c:pt>
                <c:pt idx="10">
                  <c:v>0.11000000000000001</c:v>
                </c:pt>
                <c:pt idx="11">
                  <c:v>0.12000000000000001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0.15000000000000002</c:v>
                </c:pt>
                <c:pt idx="15">
                  <c:v>0.16000000000000003</c:v>
                </c:pt>
                <c:pt idx="16">
                  <c:v>0.17</c:v>
                </c:pt>
                <c:pt idx="17">
                  <c:v>0.18000000000000002</c:v>
                </c:pt>
                <c:pt idx="18">
                  <c:v>0.19000000000000003</c:v>
                </c:pt>
                <c:pt idx="19">
                  <c:v>0.2</c:v>
                </c:pt>
                <c:pt idx="20">
                  <c:v>0.21000000000000002</c:v>
                </c:pt>
                <c:pt idx="21">
                  <c:v>0.22000000000000003</c:v>
                </c:pt>
                <c:pt idx="22">
                  <c:v>0.23</c:v>
                </c:pt>
                <c:pt idx="23">
                  <c:v>0.24000000000000002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0.28000000000000008</c:v>
                </c:pt>
                <c:pt idx="28">
                  <c:v>0.29000000000000004</c:v>
                </c:pt>
                <c:pt idx="29">
                  <c:v>0.30000000000000004</c:v>
                </c:pt>
                <c:pt idx="30">
                  <c:v>0.31000000000000005</c:v>
                </c:pt>
                <c:pt idx="31">
                  <c:v>0.32000000000000006</c:v>
                </c:pt>
                <c:pt idx="32">
                  <c:v>0.33000000000000007</c:v>
                </c:pt>
                <c:pt idx="33">
                  <c:v>0.34000000000000008</c:v>
                </c:pt>
                <c:pt idx="34">
                  <c:v>0.35000000000000003</c:v>
                </c:pt>
                <c:pt idx="35">
                  <c:v>0.36000000000000004</c:v>
                </c:pt>
                <c:pt idx="36">
                  <c:v>0.37000000000000005</c:v>
                </c:pt>
                <c:pt idx="37">
                  <c:v>0.38000000000000006</c:v>
                </c:pt>
                <c:pt idx="38">
                  <c:v>0.39000000000000007</c:v>
                </c:pt>
                <c:pt idx="39">
                  <c:v>0.4</c:v>
                </c:pt>
                <c:pt idx="40">
                  <c:v>0.41000000000000003</c:v>
                </c:pt>
                <c:pt idx="41">
                  <c:v>0.42000000000000004</c:v>
                </c:pt>
                <c:pt idx="42">
                  <c:v>0.43000000000000005</c:v>
                </c:pt>
                <c:pt idx="43">
                  <c:v>0.44000000000000006</c:v>
                </c:pt>
                <c:pt idx="44">
                  <c:v>0.45</c:v>
                </c:pt>
                <c:pt idx="45">
                  <c:v>0.46</c:v>
                </c:pt>
                <c:pt idx="46">
                  <c:v>0.47000000000000003</c:v>
                </c:pt>
                <c:pt idx="47">
                  <c:v>0.48000000000000004</c:v>
                </c:pt>
                <c:pt idx="48">
                  <c:v>0.49000000000000005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0.58000000000000007</c:v>
                </c:pt>
                <c:pt idx="58">
                  <c:v>0.59000000000000008</c:v>
                </c:pt>
                <c:pt idx="59">
                  <c:v>0.60000000000000009</c:v>
                </c:pt>
                <c:pt idx="60">
                  <c:v>0.6100000000000001</c:v>
                </c:pt>
                <c:pt idx="61">
                  <c:v>0.62000000000000011</c:v>
                </c:pt>
                <c:pt idx="62">
                  <c:v>0.63000000000000012</c:v>
                </c:pt>
                <c:pt idx="63">
                  <c:v>0.64000000000000012</c:v>
                </c:pt>
                <c:pt idx="64">
                  <c:v>0.65000000000000013</c:v>
                </c:pt>
                <c:pt idx="65">
                  <c:v>0.66000000000000014</c:v>
                </c:pt>
                <c:pt idx="66">
                  <c:v>0.67000000000000015</c:v>
                </c:pt>
                <c:pt idx="67">
                  <c:v>0.68000000000000016</c:v>
                </c:pt>
                <c:pt idx="68">
                  <c:v>0.69000000000000017</c:v>
                </c:pt>
                <c:pt idx="69">
                  <c:v>0.70000000000000007</c:v>
                </c:pt>
                <c:pt idx="70">
                  <c:v>0.71000000000000008</c:v>
                </c:pt>
                <c:pt idx="71">
                  <c:v>0.72000000000000008</c:v>
                </c:pt>
                <c:pt idx="72">
                  <c:v>0.73000000000000009</c:v>
                </c:pt>
                <c:pt idx="73">
                  <c:v>0.7400000000000001</c:v>
                </c:pt>
                <c:pt idx="74">
                  <c:v>0.75000000000000011</c:v>
                </c:pt>
                <c:pt idx="75">
                  <c:v>0.76000000000000012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0.82000000000000006</c:v>
                </c:pt>
                <c:pt idx="82">
                  <c:v>0.83000000000000007</c:v>
                </c:pt>
                <c:pt idx="83">
                  <c:v>0.84000000000000008</c:v>
                </c:pt>
                <c:pt idx="84">
                  <c:v>0.85000000000000009</c:v>
                </c:pt>
                <c:pt idx="85">
                  <c:v>0.8600000000000001</c:v>
                </c:pt>
                <c:pt idx="86">
                  <c:v>0.87000000000000011</c:v>
                </c:pt>
                <c:pt idx="87">
                  <c:v>0.88000000000000012</c:v>
                </c:pt>
                <c:pt idx="88">
                  <c:v>0.89000000000000012</c:v>
                </c:pt>
                <c:pt idx="89">
                  <c:v>0.9</c:v>
                </c:pt>
                <c:pt idx="90">
                  <c:v>0.91</c:v>
                </c:pt>
                <c:pt idx="91">
                  <c:v>0.92</c:v>
                </c:pt>
                <c:pt idx="92">
                  <c:v>0.93</c:v>
                </c:pt>
                <c:pt idx="93">
                  <c:v>0.94000000000000006</c:v>
                </c:pt>
                <c:pt idx="94">
                  <c:v>0.95000000000000007</c:v>
                </c:pt>
                <c:pt idx="95">
                  <c:v>0.96000000000000008</c:v>
                </c:pt>
                <c:pt idx="96">
                  <c:v>0.97</c:v>
                </c:pt>
                <c:pt idx="97">
                  <c:v>0.98</c:v>
                </c:pt>
                <c:pt idx="98">
                  <c:v>0.99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4409-48BB-B098-8F3364CD27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65542976"/>
        <c:axId val="-1665544064"/>
      </c:scatterChart>
      <c:valAx>
        <c:axId val="-1665542976"/>
        <c:scaling>
          <c:orientation val="minMax"/>
          <c:max val="700"/>
          <c:min val="300"/>
        </c:scaling>
        <c:delete val="0"/>
        <c:axPos val="b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Pontuação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crossAx val="-1665544064"/>
        <c:crosses val="autoZero"/>
        <c:crossBetween val="midCat"/>
      </c:valAx>
      <c:valAx>
        <c:axId val="-1665544064"/>
        <c:scaling>
          <c:orientation val="minMax"/>
          <c:max val="1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Poporção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-1665542976"/>
        <c:crosses val="autoZero"/>
        <c:crossBetween val="midCat"/>
        <c:maj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75ED9-40F5-4E17-B5E1-D67BD063BA41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3D483-BBAA-4FD4-B323-CFA60F03CB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55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pt-BR" smtClean="0">
                <a:solidFill>
                  <a:prstClr val="black"/>
                </a:solidFill>
              </a:rPr>
              <a:pPr/>
              <a:t>6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105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pt-BR" smtClean="0">
                <a:solidFill>
                  <a:prstClr val="black"/>
                </a:solidFill>
              </a:rPr>
              <a:pPr/>
              <a:t>9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56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9B77B4-7850-4CEA-AB4C-4AB8483798B4}" type="slidenum">
              <a:rPr lang="en-US"/>
              <a:pPr/>
              <a:t>30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01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FEE307-A3E9-4782-BF7A-B0145D1E0DBE}" type="slidenum">
              <a:rPr lang="en-US"/>
              <a:pPr/>
              <a:t>31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4607"/>
            <a:ext cx="5487041" cy="411355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47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743ED1-E52D-4493-8A8F-0C24F7A6F8CF}" type="slidenum">
              <a:rPr lang="en-US"/>
              <a:pPr/>
              <a:t>33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4607"/>
            <a:ext cx="5487041" cy="411355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53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77B22A-0EF0-4249-9378-DCC90FD7479C}" type="slidenum">
              <a:rPr lang="en-US"/>
              <a:pPr/>
              <a:t>39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89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EF94-E226-47FF-9E7E-DEF2FB90002F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3246-3A5B-4DCA-BCD9-AF6D67F978C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EF94-E226-47FF-9E7E-DEF2FB90002F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3246-3A5B-4DCA-BCD9-AF6D67F978C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EF94-E226-47FF-9E7E-DEF2FB90002F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3246-3A5B-4DCA-BCD9-AF6D67F978C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67610E8-DF29-4984-8AD6-17940F7CABD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: Ênfas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pt-BR"/>
              <a:pPr/>
              <a:t>14/03/2018</a:t>
            </a:fld>
            <a:endParaRPr kumimoji="0"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‹nº›</a:t>
            </a:fld>
            <a:endParaRPr kumimoji="0" lang="pt-B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750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EF94-E226-47FF-9E7E-DEF2FB90002F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3246-3A5B-4DCA-BCD9-AF6D67F978C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EF94-E226-47FF-9E7E-DEF2FB90002F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3246-3A5B-4DCA-BCD9-AF6D67F978C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EF94-E226-47FF-9E7E-DEF2FB90002F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3246-3A5B-4DCA-BCD9-AF6D67F978C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EF94-E226-47FF-9E7E-DEF2FB90002F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3246-3A5B-4DCA-BCD9-AF6D67F978C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EF94-E226-47FF-9E7E-DEF2FB90002F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3246-3A5B-4DCA-BCD9-AF6D67F978C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EF94-E226-47FF-9E7E-DEF2FB90002F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3246-3A5B-4DCA-BCD9-AF6D67F978C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EF94-E226-47FF-9E7E-DEF2FB90002F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3246-3A5B-4DCA-BCD9-AF6D67F978C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EF94-E226-47FF-9E7E-DEF2FB90002F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3246-3A5B-4DCA-BCD9-AF6D67F978C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F38EF94-E226-47FF-9E7E-DEF2FB90002F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8A73246-3A5B-4DCA-BCD9-AF6D67F978C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eliton@ufpa.b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fpa.br/faest/" TargetMode="External"/><Relationship Id="rId3" Type="http://schemas.openxmlformats.org/officeDocument/2006/relationships/hyperlink" Target="http://www.unb.br/ie/est/" TargetMode="External"/><Relationship Id="rId7" Type="http://schemas.openxmlformats.org/officeDocument/2006/relationships/hyperlink" Target="http://www.est.ufmg.br/" TargetMode="External"/><Relationship Id="rId2" Type="http://schemas.openxmlformats.org/officeDocument/2006/relationships/hyperlink" Target="http://www.est.ufba.b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t.ufv.br/" TargetMode="External"/><Relationship Id="rId5" Type="http://schemas.openxmlformats.org/officeDocument/2006/relationships/hyperlink" Target="http://www.cce.ufes.br/" TargetMode="External"/><Relationship Id="rId4" Type="http://schemas.openxmlformats.org/officeDocument/2006/relationships/hyperlink" Target="http://www.dema.ufc.br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nce.ibge.gov.br/" TargetMode="External"/><Relationship Id="rId3" Type="http://schemas.openxmlformats.org/officeDocument/2006/relationships/hyperlink" Target="http://www.des.uem.br/" TargetMode="External"/><Relationship Id="rId7" Type="http://schemas.openxmlformats.org/officeDocument/2006/relationships/hyperlink" Target="http://www.mat.ufrgs.br/" TargetMode="External"/><Relationship Id="rId2" Type="http://schemas.openxmlformats.org/officeDocument/2006/relationships/hyperlink" Target="http://www.de.ufpb.b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statistica.ccet.ufrn.br/" TargetMode="External"/><Relationship Id="rId11" Type="http://schemas.openxmlformats.org/officeDocument/2006/relationships/hyperlink" Target="http://www.ime.uerj.br/" TargetMode="External"/><Relationship Id="rId5" Type="http://schemas.openxmlformats.org/officeDocument/2006/relationships/hyperlink" Target="http://www.de.ufpe.br/" TargetMode="External"/><Relationship Id="rId10" Type="http://schemas.openxmlformats.org/officeDocument/2006/relationships/hyperlink" Target="http://www.dme.im.ufrj.br/" TargetMode="External"/><Relationship Id="rId4" Type="http://schemas.openxmlformats.org/officeDocument/2006/relationships/hyperlink" Target="http://www.est.ufpr.br/" TargetMode="External"/><Relationship Id="rId9" Type="http://schemas.openxmlformats.org/officeDocument/2006/relationships/hyperlink" Target="http://www.proac.uff.br/depestatistica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cmc.usp.br/sme/" TargetMode="External"/><Relationship Id="rId3" Type="http://schemas.openxmlformats.org/officeDocument/2006/relationships/hyperlink" Target="http://www.ibb.unesp.br/departamentos/Bioestatistica/bioestatistica.php" TargetMode="External"/><Relationship Id="rId7" Type="http://schemas.openxmlformats.org/officeDocument/2006/relationships/hyperlink" Target="http://www.fct.unesp.br/departamentos/mat_est_comp/" TargetMode="External"/><Relationship Id="rId2" Type="http://schemas.openxmlformats.org/officeDocument/2006/relationships/hyperlink" Target="http://www.inf.ufsc.b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me.usp.br/mae" TargetMode="External"/><Relationship Id="rId5" Type="http://schemas.openxmlformats.org/officeDocument/2006/relationships/hyperlink" Target="http://www.ufscar.br/~des/" TargetMode="External"/><Relationship Id="rId4" Type="http://schemas.openxmlformats.org/officeDocument/2006/relationships/hyperlink" Target="http://www.ime.unicamp.br/de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Altura1.xls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30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rces008_08.pdf" TargetMode="External"/><Relationship Id="rId2" Type="http://schemas.openxmlformats.org/officeDocument/2006/relationships/hyperlink" Target="Grade%20curricular%20do%20curso%20de%20bacharelado%20em%20Estat&#237;stica.docx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jpg"/><Relationship Id="rId4" Type="http://schemas.openxmlformats.org/officeDocument/2006/relationships/hyperlink" Target="http://www.ufpa.br/heliton/arquivos/aplicada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ArthurBenjamin_2009-480p-pt.mp4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ansRosling_2006-480p-pt-br.mp4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hyperlink" Target="mailto:heliton@ufpa.br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Monty_Hal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1.globo.com/Noticias/Ciencia/0,,MUL56449-5603,00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285852" y="1571612"/>
            <a:ext cx="7643866" cy="1082660"/>
          </a:xfrm>
        </p:spPr>
        <p:txBody>
          <a:bodyPr>
            <a:normAutofit/>
          </a:bodyPr>
          <a:lstStyle/>
          <a:p>
            <a:r>
              <a:rPr lang="pt-BR" dirty="0"/>
              <a:t>Estatística:</a:t>
            </a:r>
          </a:p>
        </p:txBody>
      </p:sp>
      <p:pic>
        <p:nvPicPr>
          <p:cNvPr id="8" name="Espaço Reservado para Conteúdo 7" descr="top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-24"/>
            <a:ext cx="8157736" cy="991029"/>
          </a:xfr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285852" y="5214950"/>
            <a:ext cx="51069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dirty="0"/>
              <a:t>Prof. Dr. Héliton R. Tavares</a:t>
            </a:r>
          </a:p>
          <a:p>
            <a:r>
              <a:rPr lang="pt-BR" dirty="0"/>
              <a:t>Faculdade de Estatística / UFPA</a:t>
            </a:r>
          </a:p>
          <a:p>
            <a:r>
              <a:rPr lang="pt-BR" dirty="0">
                <a:solidFill>
                  <a:srgbClr val="FF0000"/>
                </a:solidFill>
                <a:hlinkClick r:id="rId3"/>
              </a:rPr>
              <a:t>heliton@ufpa.br</a:t>
            </a:r>
            <a:endParaRPr lang="pt-BR" dirty="0">
              <a:solidFill>
                <a:srgbClr val="FF0000"/>
              </a:solidFill>
            </a:endParaRPr>
          </a:p>
          <a:p>
            <a:r>
              <a:rPr lang="pt-BR" b="1" dirty="0">
                <a:solidFill>
                  <a:srgbClr val="FF0000"/>
                </a:solidFill>
              </a:rPr>
              <a:t>www.helitontavares.com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214942" y="5214950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altLang="zh-CN" b="1" dirty="0">
                <a:ea typeface="SimSun" pitchFamily="2" charset="-122"/>
              </a:rPr>
              <a:t>Belém - PA</a:t>
            </a:r>
          </a:p>
          <a:p>
            <a:pPr algn="r"/>
            <a:r>
              <a:rPr lang="fr-FR" altLang="zh-CN" b="1" dirty="0">
                <a:ea typeface="SimSun" pitchFamily="2" charset="-122"/>
              </a:rPr>
              <a:t>14 de março de 2018</a:t>
            </a:r>
          </a:p>
          <a:p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651041" y="2857496"/>
            <a:ext cx="849295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Dados &amp; Modelos: O que somos, fazemos e faremos?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92" y="6007276"/>
            <a:ext cx="1088008" cy="8160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B6AD8B-8301-47E0-A3FB-65131C52C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922114"/>
          </a:xfrm>
        </p:spPr>
        <p:txBody>
          <a:bodyPr/>
          <a:lstStyle/>
          <a:p>
            <a:r>
              <a:rPr lang="en-US" dirty="0" err="1"/>
              <a:t>Atualidades</a:t>
            </a:r>
            <a:r>
              <a:rPr lang="en-US" dirty="0"/>
              <a:t>: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3277A0CE-C58A-4955-ACC4-A41BD9FFC474}"/>
              </a:ext>
            </a:extLst>
          </p:cNvPr>
          <p:cNvSpPr/>
          <p:nvPr/>
        </p:nvSpPr>
        <p:spPr>
          <a:xfrm>
            <a:off x="1331640" y="2354814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http://www.gazetadopovo.com.br/economia/pos-e-carreira/profissao-mais-prospera-dos-eua-decola-no-brasil-5wle517dge48dgsjeff6id0ip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6C6383E4-5011-40C9-9834-EBD49A22FED2}"/>
              </a:ext>
            </a:extLst>
          </p:cNvPr>
          <p:cNvSpPr/>
          <p:nvPr/>
        </p:nvSpPr>
        <p:spPr>
          <a:xfrm>
            <a:off x="899592" y="1434044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t-BR" sz="2000" b="1" dirty="0">
                <a:solidFill>
                  <a:srgbClr val="0E4F70"/>
                </a:solidFill>
                <a:latin typeface="Roboto Slab"/>
              </a:rPr>
              <a:t>Profissão mais próspera dos EUA decola no Brasil</a:t>
            </a:r>
            <a:endParaRPr lang="pt-BR" sz="2000" b="1" i="0" u="none" strike="noStrike" dirty="0">
              <a:solidFill>
                <a:srgbClr val="0E4F70"/>
              </a:solidFill>
              <a:effectLst/>
              <a:latin typeface="Roboto Slab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686B8B21-FEA5-459A-A329-658FCA498EC1}"/>
              </a:ext>
            </a:extLst>
          </p:cNvPr>
          <p:cNvSpPr/>
          <p:nvPr/>
        </p:nvSpPr>
        <p:spPr>
          <a:xfrm>
            <a:off x="1115616" y="1886226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t-BR" sz="1200" b="1" dirty="0">
                <a:solidFill>
                  <a:srgbClr val="5A5A5A"/>
                </a:solidFill>
                <a:latin typeface="Source Sans Pro"/>
              </a:rPr>
              <a:t>Com ampla oferta de emprego, estatísticos têm o privilégio de escolher onde trabalhar. Salário inicial pode chegar a R$ 5 mil / mês</a:t>
            </a:r>
            <a:endParaRPr lang="pt-BR" sz="1200" b="1" i="0" dirty="0">
              <a:solidFill>
                <a:srgbClr val="5A5A5A"/>
              </a:solidFill>
              <a:effectLst/>
              <a:latin typeface="Source Sans Pro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AF25785A-B442-40F3-AC14-3DB37859B378}"/>
              </a:ext>
            </a:extLst>
          </p:cNvPr>
          <p:cNvCxnSpPr/>
          <p:nvPr/>
        </p:nvCxnSpPr>
        <p:spPr>
          <a:xfrm>
            <a:off x="1331640" y="2924944"/>
            <a:ext cx="7355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4238C82C-D3F3-439A-AE01-4D9F65C38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140968"/>
            <a:ext cx="5057143" cy="91428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8F4C0EA1-68AC-433A-9D4F-B781B2966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263636"/>
            <a:ext cx="3979538" cy="2577862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46D1BE26-BBF6-49BC-B835-90021AAC6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600" y="4217987"/>
            <a:ext cx="3563888" cy="13234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</a:rPr>
              <a:t>How Much Does a Statistician Make?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</a:rPr>
              <a:t>Statisticians made a median salary of $80,500 in 2016. The highest-paid earned $130,090 or more, while the lowest-paid statisticians made $46,500 or less.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</a:rPr>
              <a:t>75</a:t>
            </a:r>
            <a:r>
              <a:rPr kumimoji="0" lang="en-US" altLang="en-US" sz="12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</a:rPr>
              <a:t>th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</a:rPr>
              <a:t> Percentile $104,420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xmlns="" id="{1DAE1B0E-18B9-4330-8CC2-A95290982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0335" y="5541426"/>
            <a:ext cx="3563888" cy="4589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Roboto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</a:rPr>
              <a:t>50</a:t>
            </a:r>
            <a:r>
              <a:rPr kumimoji="0" lang="en-US" altLang="en-US" sz="12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</a:rPr>
              <a:t>th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</a:rPr>
              <a:t> Percentile (Median)  $80,500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xmlns="" id="{70B101F7-6898-48A5-A11F-F573EFCA5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0335" y="6124378"/>
            <a:ext cx="3563888" cy="4589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Roboto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</a:rPr>
              <a:t>25</a:t>
            </a:r>
            <a:r>
              <a:rPr kumimoji="0" lang="en-US" altLang="en-US" sz="12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</a:rPr>
              <a:t>th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</a:rPr>
              <a:t> Percentile $60,770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304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4497D54-EF0C-46A6-814A-CE68743CA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548680"/>
            <a:ext cx="7593900" cy="48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59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1. O Curso de Estatística na UFPA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Criado em 1984, com a primeira turma em 1985: 30 alunos. Hoje, 40 alunos</a:t>
            </a:r>
          </a:p>
          <a:p>
            <a:r>
              <a:rPr lang="pt-BR" dirty="0"/>
              <a:t>Número de alunos formados: cerca de 500</a:t>
            </a:r>
          </a:p>
          <a:p>
            <a:r>
              <a:rPr lang="pt-BR" dirty="0"/>
              <a:t>Professores Doutores</a:t>
            </a:r>
          </a:p>
          <a:p>
            <a:r>
              <a:rPr lang="pt-BR" dirty="0"/>
              <a:t>Mestrado em Matemática e Estatística</a:t>
            </a:r>
          </a:p>
          <a:p>
            <a:r>
              <a:rPr lang="pt-BR" dirty="0"/>
              <a:t>Futuro Doutorado em Estatística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1. O Curso de Estatística na UFPA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Criado em 1984, com a primeira turma em 1985: 30 alunos. Hoje, 40 alunos</a:t>
            </a:r>
          </a:p>
          <a:p>
            <a:r>
              <a:rPr lang="pt-BR" dirty="0"/>
              <a:t>Número de alunos formados: cerca de 500</a:t>
            </a:r>
          </a:p>
          <a:p>
            <a:r>
              <a:rPr lang="pt-BR" dirty="0"/>
              <a:t>Professores Doutores</a:t>
            </a:r>
          </a:p>
          <a:p>
            <a:r>
              <a:rPr lang="pt-BR" dirty="0"/>
              <a:t>Mestrado em Matemática e Estatística</a:t>
            </a:r>
          </a:p>
          <a:p>
            <a:r>
              <a:rPr lang="pt-BR" dirty="0"/>
              <a:t>Futuro Doutorado em Estatística</a:t>
            </a:r>
          </a:p>
        </p:txBody>
      </p:sp>
    </p:spTree>
    <p:extLst>
      <p:ext uri="{BB962C8B-B14F-4D97-AF65-F5344CB8AC3E}">
        <p14:creationId xmlns:p14="http://schemas.microsoft.com/office/powerpoint/2010/main" val="3525437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2. Cursos de Estatística no Brasil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pt-BR" b="1" u="sng" dirty="0"/>
              <a:t>Bahia</a:t>
            </a:r>
            <a:endParaRPr lang="pt-BR" sz="4800" dirty="0"/>
          </a:p>
          <a:p>
            <a:pPr lvl="1"/>
            <a:r>
              <a:rPr lang="pt-BR" dirty="0"/>
              <a:t>Universidade Federal da Bahia: </a:t>
            </a:r>
            <a:r>
              <a:rPr lang="pt-BR" dirty="0">
                <a:hlinkClick r:id="rId2"/>
              </a:rPr>
              <a:t>www.est.ufba.br</a:t>
            </a:r>
            <a:endParaRPr lang="pt-BR" sz="4400" dirty="0"/>
          </a:p>
          <a:p>
            <a:pPr lvl="0"/>
            <a:r>
              <a:rPr lang="pt-BR" b="1" u="sng" dirty="0"/>
              <a:t>Brasília</a:t>
            </a:r>
            <a:endParaRPr lang="pt-BR" sz="4800" dirty="0"/>
          </a:p>
          <a:p>
            <a:pPr lvl="1"/>
            <a:r>
              <a:rPr lang="pt-BR" dirty="0"/>
              <a:t>Universidade de Brasília: </a:t>
            </a:r>
            <a:r>
              <a:rPr lang="pt-BR" dirty="0">
                <a:hlinkClick r:id="rId3"/>
              </a:rPr>
              <a:t>www.unb.br/ie/est/</a:t>
            </a:r>
            <a:endParaRPr lang="pt-BR" sz="4400" dirty="0"/>
          </a:p>
          <a:p>
            <a:pPr lvl="0"/>
            <a:r>
              <a:rPr lang="pt-BR" b="1" u="sng" dirty="0"/>
              <a:t>Ceará</a:t>
            </a:r>
            <a:endParaRPr lang="pt-BR" sz="4800" dirty="0"/>
          </a:p>
          <a:p>
            <a:pPr lvl="1"/>
            <a:r>
              <a:rPr lang="pt-BR" dirty="0"/>
              <a:t>Universidade Federal do Ceará: </a:t>
            </a:r>
            <a:r>
              <a:rPr lang="pt-BR" dirty="0">
                <a:hlinkClick r:id="rId4"/>
              </a:rPr>
              <a:t>www.dema.ufc.br</a:t>
            </a:r>
            <a:endParaRPr lang="pt-BR" sz="4400" dirty="0"/>
          </a:p>
          <a:p>
            <a:pPr lvl="0"/>
            <a:r>
              <a:rPr lang="pt-BR" b="1" u="sng" dirty="0"/>
              <a:t>Espírito Santo</a:t>
            </a:r>
            <a:endParaRPr lang="pt-BR" sz="4800" dirty="0"/>
          </a:p>
          <a:p>
            <a:pPr lvl="1"/>
            <a:r>
              <a:rPr lang="pt-BR" dirty="0"/>
              <a:t>Universidade Federal do Espírito Santo: </a:t>
            </a:r>
            <a:r>
              <a:rPr lang="pt-BR" dirty="0">
                <a:hlinkClick r:id="rId5"/>
              </a:rPr>
              <a:t>www.cce.ufes.br/</a:t>
            </a:r>
            <a:endParaRPr lang="pt-BR" sz="4400" dirty="0"/>
          </a:p>
          <a:p>
            <a:pPr lvl="0"/>
            <a:r>
              <a:rPr lang="pt-BR" b="1" u="sng" dirty="0"/>
              <a:t>Minas Gerais</a:t>
            </a:r>
            <a:endParaRPr lang="pt-BR" sz="4800" dirty="0"/>
          </a:p>
          <a:p>
            <a:pPr lvl="1"/>
            <a:r>
              <a:rPr lang="pt-BR" dirty="0"/>
              <a:t>Universidade Federal de Viçosa: </a:t>
            </a:r>
            <a:r>
              <a:rPr lang="pt-BR" dirty="0">
                <a:hlinkClick r:id="rId6"/>
              </a:rPr>
              <a:t>http://www.det.ufv.br/</a:t>
            </a:r>
            <a:endParaRPr lang="pt-BR" sz="4400" dirty="0"/>
          </a:p>
          <a:p>
            <a:pPr lvl="1"/>
            <a:r>
              <a:rPr lang="pt-BR" dirty="0"/>
              <a:t>Universidade Federal de Minas Gerais: </a:t>
            </a:r>
            <a:r>
              <a:rPr lang="pt-BR" dirty="0">
                <a:hlinkClick r:id="rId7"/>
              </a:rPr>
              <a:t>www.est.ufmg.br</a:t>
            </a:r>
            <a:endParaRPr lang="pt-BR" sz="4400" dirty="0"/>
          </a:p>
          <a:p>
            <a:pPr lvl="0"/>
            <a:r>
              <a:rPr lang="pt-BR" b="1" u="sng" dirty="0"/>
              <a:t>Pará</a:t>
            </a:r>
            <a:endParaRPr lang="pt-BR" sz="4800" dirty="0"/>
          </a:p>
          <a:p>
            <a:pPr lvl="1"/>
            <a:r>
              <a:rPr lang="pt-BR" dirty="0"/>
              <a:t>Universidade Federal do Pará: </a:t>
            </a:r>
            <a:r>
              <a:rPr lang="pt-BR" dirty="0">
                <a:hlinkClick r:id="rId8"/>
              </a:rPr>
              <a:t>http://www.ufpa.br/faest/</a:t>
            </a:r>
            <a:endParaRPr lang="pt-BR" sz="4400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pt-BR" b="1" u="sng" dirty="0"/>
              <a:t>Paraíba</a:t>
            </a:r>
            <a:endParaRPr lang="pt-BR" sz="4800" dirty="0"/>
          </a:p>
          <a:p>
            <a:pPr lvl="1"/>
            <a:r>
              <a:rPr lang="pt-BR" dirty="0"/>
              <a:t>Universidade Federal da Paraíba:  </a:t>
            </a:r>
            <a:r>
              <a:rPr lang="pt-BR" dirty="0">
                <a:hlinkClick r:id="rId2"/>
              </a:rPr>
              <a:t>www.de.ufpb.br</a:t>
            </a:r>
            <a:endParaRPr lang="pt-BR" sz="4400" dirty="0"/>
          </a:p>
          <a:p>
            <a:pPr lvl="0"/>
            <a:r>
              <a:rPr lang="pt-BR" b="1" u="sng" dirty="0"/>
              <a:t>Paraná</a:t>
            </a:r>
            <a:endParaRPr lang="pt-BR" sz="4800" dirty="0"/>
          </a:p>
          <a:p>
            <a:pPr lvl="1"/>
            <a:r>
              <a:rPr lang="pt-BR" dirty="0"/>
              <a:t>Universidade Estadual de Maringá: </a:t>
            </a:r>
            <a:r>
              <a:rPr lang="pt-BR" dirty="0">
                <a:hlinkClick r:id="rId3"/>
              </a:rPr>
              <a:t>www.des.uem.br</a:t>
            </a:r>
            <a:endParaRPr lang="pt-BR" sz="4400" dirty="0"/>
          </a:p>
          <a:p>
            <a:pPr lvl="1"/>
            <a:r>
              <a:rPr lang="pt-BR" dirty="0"/>
              <a:t>Universidade Federal do Paraná: </a:t>
            </a:r>
            <a:r>
              <a:rPr lang="pt-BR" dirty="0">
                <a:hlinkClick r:id="rId4"/>
              </a:rPr>
              <a:t>www.est.ufpr.br</a:t>
            </a:r>
            <a:endParaRPr lang="pt-BR" sz="4400" dirty="0"/>
          </a:p>
          <a:p>
            <a:pPr lvl="0"/>
            <a:r>
              <a:rPr lang="pt-BR" b="1" u="sng" dirty="0"/>
              <a:t>Pernambuco</a:t>
            </a:r>
            <a:endParaRPr lang="pt-BR" sz="4800" dirty="0"/>
          </a:p>
          <a:p>
            <a:pPr lvl="1"/>
            <a:r>
              <a:rPr lang="pt-BR" dirty="0"/>
              <a:t>Universidade Federal de Pernambuco: </a:t>
            </a:r>
            <a:r>
              <a:rPr lang="pt-BR" dirty="0">
                <a:hlinkClick r:id="rId5"/>
              </a:rPr>
              <a:t>www.de.ufpe.br</a:t>
            </a:r>
            <a:endParaRPr lang="pt-BR" sz="4400" dirty="0"/>
          </a:p>
          <a:p>
            <a:pPr lvl="0"/>
            <a:r>
              <a:rPr lang="pt-BR" b="1" u="sng" dirty="0"/>
              <a:t>Rio Grande do Norte</a:t>
            </a:r>
            <a:endParaRPr lang="pt-BR" sz="4800" dirty="0"/>
          </a:p>
          <a:p>
            <a:pPr lvl="1"/>
            <a:r>
              <a:rPr lang="pt-BR" dirty="0"/>
              <a:t>Universidade Federal do Rio Grande do Norte:</a:t>
            </a:r>
            <a:r>
              <a:rPr lang="pt-BR" dirty="0">
                <a:hlinkClick r:id="rId6"/>
              </a:rPr>
              <a:t>www.estatistica.ccet.ufrn.br</a:t>
            </a:r>
            <a:r>
              <a:rPr lang="pt-BR" sz="3600" dirty="0"/>
              <a:t> </a:t>
            </a:r>
            <a:endParaRPr lang="pt-BR" sz="4400" dirty="0"/>
          </a:p>
          <a:p>
            <a:pPr lvl="0"/>
            <a:r>
              <a:rPr lang="pt-BR" b="1" u="sng" dirty="0"/>
              <a:t>Rio Grande do Sul</a:t>
            </a:r>
            <a:endParaRPr lang="pt-BR" sz="4800" dirty="0"/>
          </a:p>
          <a:p>
            <a:pPr lvl="1"/>
            <a:r>
              <a:rPr lang="pt-BR" dirty="0"/>
              <a:t>Universidade Federal do Rio Grande do Sul: </a:t>
            </a:r>
            <a:r>
              <a:rPr lang="pt-BR" dirty="0">
                <a:hlinkClick r:id="rId7"/>
              </a:rPr>
              <a:t>http://www.mat.ufrgs.br/</a:t>
            </a:r>
            <a:endParaRPr lang="pt-BR" sz="4400" dirty="0"/>
          </a:p>
          <a:p>
            <a:pPr lvl="0"/>
            <a:r>
              <a:rPr lang="pt-BR" b="1" u="sng" dirty="0"/>
              <a:t>Rio de Janeiro</a:t>
            </a:r>
            <a:endParaRPr lang="pt-BR" sz="4800" dirty="0"/>
          </a:p>
          <a:p>
            <a:pPr lvl="1"/>
            <a:r>
              <a:rPr lang="pt-BR" dirty="0"/>
              <a:t>Escola Nacional de Ciências Estatísticas: </a:t>
            </a:r>
            <a:r>
              <a:rPr lang="pt-BR" dirty="0">
                <a:hlinkClick r:id="rId8"/>
              </a:rPr>
              <a:t>www.ence.ibge.gov.br</a:t>
            </a:r>
            <a:endParaRPr lang="pt-BR" sz="4400" dirty="0"/>
          </a:p>
          <a:p>
            <a:pPr lvl="1"/>
            <a:r>
              <a:rPr lang="pt-BR" dirty="0"/>
              <a:t>Universidade Federal Fluminense: </a:t>
            </a:r>
            <a:r>
              <a:rPr lang="pt-BR" dirty="0">
                <a:hlinkClick r:id="rId9"/>
              </a:rPr>
              <a:t>www.proac.uff.br/depestatistica</a:t>
            </a:r>
            <a:endParaRPr lang="pt-BR" sz="4400" dirty="0"/>
          </a:p>
          <a:p>
            <a:pPr lvl="1"/>
            <a:r>
              <a:rPr lang="pt-BR" dirty="0"/>
              <a:t>Universidade Federal do Rio de Janeiro: </a:t>
            </a:r>
            <a:r>
              <a:rPr lang="pt-BR" dirty="0">
                <a:hlinkClick r:id="rId10"/>
              </a:rPr>
              <a:t>www.dme.im.ufrj.br</a:t>
            </a:r>
            <a:endParaRPr lang="pt-BR" sz="4400" dirty="0"/>
          </a:p>
          <a:p>
            <a:pPr lvl="1"/>
            <a:r>
              <a:rPr lang="pt-BR" dirty="0"/>
              <a:t>Universidade do Estado do Rio de Janeiro: </a:t>
            </a:r>
            <a:r>
              <a:rPr lang="pt-BR" dirty="0">
                <a:hlinkClick r:id="rId11"/>
              </a:rPr>
              <a:t>www.ime.uerj.br</a:t>
            </a:r>
            <a:r>
              <a:rPr lang="pt-BR" sz="3600" dirty="0"/>
              <a:t> </a:t>
            </a:r>
            <a:endParaRPr lang="pt-BR" sz="4400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85852" y="1447800"/>
            <a:ext cx="7647836" cy="48006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pt-BR" b="1" u="sng" dirty="0"/>
              <a:t>Santa Catarina</a:t>
            </a:r>
            <a:endParaRPr lang="pt-BR" sz="4800" dirty="0"/>
          </a:p>
          <a:p>
            <a:pPr lvl="1"/>
            <a:r>
              <a:rPr lang="pt-BR" dirty="0"/>
              <a:t>Universidade Federal de Santa Catarina: </a:t>
            </a:r>
            <a:r>
              <a:rPr lang="pt-BR" dirty="0">
                <a:hlinkClick r:id="rId2"/>
              </a:rPr>
              <a:t>www.inf.ufsc.br</a:t>
            </a:r>
            <a:endParaRPr lang="pt-BR" sz="4400" dirty="0"/>
          </a:p>
          <a:p>
            <a:pPr lvl="0"/>
            <a:r>
              <a:rPr lang="pt-BR" b="1" u="sng" dirty="0"/>
              <a:t>São Paulo</a:t>
            </a:r>
            <a:endParaRPr lang="pt-BR" sz="4800" dirty="0"/>
          </a:p>
          <a:p>
            <a:pPr lvl="1"/>
            <a:r>
              <a:rPr lang="pt-BR" dirty="0"/>
              <a:t>Universidade Estadual de São Paulo - Botucatu: </a:t>
            </a:r>
            <a:r>
              <a:rPr lang="pt-BR" dirty="0">
                <a:hlinkClick r:id="rId3"/>
              </a:rPr>
              <a:t>www.ibb.unesp.br/departamentos/Bioestatistica/bioestatistica.</a:t>
            </a:r>
            <a:r>
              <a:rPr lang="pt-BR" dirty="0" err="1">
                <a:hlinkClick r:id="rId3"/>
              </a:rPr>
              <a:t>php</a:t>
            </a:r>
            <a:endParaRPr lang="pt-BR" sz="4400" dirty="0"/>
          </a:p>
          <a:p>
            <a:pPr lvl="1"/>
            <a:r>
              <a:rPr lang="pt-BR" dirty="0"/>
              <a:t>Universidade Estadual de Campinas: </a:t>
            </a:r>
            <a:r>
              <a:rPr lang="pt-BR" dirty="0">
                <a:hlinkClick r:id="rId4"/>
              </a:rPr>
              <a:t>www.ime.unicamp.br/de.html</a:t>
            </a:r>
            <a:r>
              <a:rPr lang="pt-BR" dirty="0"/>
              <a:t> </a:t>
            </a:r>
            <a:endParaRPr lang="pt-BR" sz="4400" dirty="0"/>
          </a:p>
          <a:p>
            <a:pPr lvl="1"/>
            <a:r>
              <a:rPr lang="pt-BR" dirty="0"/>
              <a:t>Universidade Federal de São Carlos: </a:t>
            </a:r>
            <a:r>
              <a:rPr lang="pt-BR" dirty="0">
                <a:hlinkClick r:id="rId5"/>
              </a:rPr>
              <a:t>www.ufscar.br/~des/</a:t>
            </a:r>
            <a:endParaRPr lang="pt-BR" sz="4400" dirty="0"/>
          </a:p>
          <a:p>
            <a:pPr lvl="1"/>
            <a:r>
              <a:rPr lang="pt-BR" dirty="0"/>
              <a:t>Universidade de São Paulo: </a:t>
            </a:r>
            <a:r>
              <a:rPr lang="pt-BR" dirty="0">
                <a:hlinkClick r:id="rId6"/>
              </a:rPr>
              <a:t>www.ime.usp.br/mae</a:t>
            </a:r>
            <a:endParaRPr lang="pt-BR" sz="4400" dirty="0"/>
          </a:p>
          <a:p>
            <a:pPr lvl="1"/>
            <a:r>
              <a:rPr lang="pt-BR" dirty="0"/>
              <a:t>Universidade Estadual Paulista - Presidente Prudente: </a:t>
            </a:r>
            <a:r>
              <a:rPr lang="pt-BR" dirty="0">
                <a:hlinkClick r:id="rId7"/>
              </a:rPr>
              <a:t>http://www.fct.unesp.br/departamentos/mat_est_comp/</a:t>
            </a:r>
            <a:endParaRPr lang="pt-BR" sz="4400" dirty="0"/>
          </a:p>
          <a:p>
            <a:pPr lvl="1"/>
            <a:r>
              <a:rPr lang="pt-BR" dirty="0"/>
              <a:t>Universidade Estadual de São Paulo - São Carlos:  </a:t>
            </a:r>
            <a:r>
              <a:rPr lang="pt-BR" dirty="0">
                <a:hlinkClick r:id="rId8"/>
              </a:rPr>
              <a:t>www.icmc.usp.br/sme/</a:t>
            </a:r>
            <a:endParaRPr lang="pt-BR" sz="4400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3. Pós-Graduação em Estatística</a:t>
            </a:r>
            <a:br>
              <a:rPr lang="pt-BR" dirty="0"/>
            </a:br>
            <a:r>
              <a:rPr lang="pt-BR" sz="3100" dirty="0"/>
              <a:t>M: Mestrado,  D: Doutorado (Ph.D.)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4414" y="4714884"/>
            <a:ext cx="7719274" cy="1533516"/>
          </a:xfrm>
        </p:spPr>
        <p:txBody>
          <a:bodyPr/>
          <a:lstStyle/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220514" y="1643050"/>
          <a:ext cx="7662364" cy="2928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lanilha" r:id="rId3" imgW="5581616" imgH="2133600" progId="Excel.Sheet.12">
                  <p:embed/>
                </p:oleObj>
              </mc:Choice>
              <mc:Fallback>
                <p:oleObj name="Planilha" r:id="rId3" imgW="5581616" imgH="2133600" progId="Excel.Sheet.12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514" y="1643050"/>
                        <a:ext cx="7662364" cy="29289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214414" y="4797152"/>
            <a:ext cx="766846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Iniciação Científica:</a:t>
            </a:r>
          </a:p>
          <a:p>
            <a:r>
              <a:rPr lang="pt-BR" dirty="0"/>
              <a:t>Critério: Desempenho acadêmico</a:t>
            </a:r>
          </a:p>
          <a:p>
            <a:r>
              <a:rPr lang="pt-BR" dirty="0"/>
              <a:t>Bolsas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3. Mercado de Trabalho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b="1" dirty="0"/>
              <a:t>Definição de Indicadores</a:t>
            </a:r>
          </a:p>
          <a:p>
            <a:r>
              <a:rPr lang="pt-BR" dirty="0"/>
              <a:t>A diversidade de atuação é um dos grandes atrativos da Estatística, que pode promover a melhoria da eficiência e também a solução de vários problemas práticos importantes em quase todas as áreas do saber: das ciências naturais às sociais.  A definição de indicadores de gestão e desempenho é uma das área das de maiores contribuições atuais do Estatístico, particularmente nas áreas de Educação e Saúde.</a:t>
            </a:r>
          </a:p>
          <a:p>
            <a:r>
              <a:rPr lang="pt-BR" b="1" dirty="0"/>
              <a:t>Indústria</a:t>
            </a:r>
          </a:p>
          <a:p>
            <a:r>
              <a:rPr lang="pt-BR" dirty="0"/>
              <a:t>No planejamento industrial, a atuação do estatístico começa nos estudos de implantação de uma fábrica até a avaliação das necessidades de expansão industrial; na pesquisa e desenvolvimento de técnicas, produtos e equipamentos; nos testes de produtos; no controle de qualidade e quantidade; no controle de estoques; na avaliação de desempenho das operações; nas análises de investimentos operacionais; nos estudos de produtividade; na previsão de acidentes de trabalho; no planejamento de manutenção de máquinas, etc.</a:t>
            </a:r>
          </a:p>
          <a:p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3276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3. Mercado de Trabalho (cont.)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b="1" dirty="0"/>
              <a:t>Universidades e Instituições de Pesquisas</a:t>
            </a:r>
          </a:p>
          <a:p>
            <a:r>
              <a:rPr lang="pt-BR" dirty="0"/>
              <a:t>O estatístico pode atuar como docente, ministrando disciplinas relacionadas à Estatística, pesquisando e desenvolvendo novas metodologias de análise estatística para os mais variados problemas práticos e teóricos. Pode, ainda, assessorar pesquisadores de outras áreas, dando-lhes suporte científico para que consigam tomar decisões acertadas dentro da variabilidade intrínseca de cada problema, auxiliando-os na escolha da metodologia científica a ser adotada, no planejamento da pesquisa, na escolha qualificada dos dados, na análise das respostas, etc.</a:t>
            </a:r>
          </a:p>
          <a:p>
            <a:r>
              <a:rPr lang="pt-BR" b="1" dirty="0"/>
              <a:t>Área de Demografia</a:t>
            </a:r>
          </a:p>
          <a:p>
            <a:r>
              <a:rPr lang="pt-BR" dirty="0"/>
              <a:t>O estatístico estuda a evolução e as características da população; estabelece tábuas de mortalidade; analisa os fluxos migratórios; estabelece níveis e padrões para testes clínicos; planeja e realiza experimentos com grupos de controle, para avaliação de tratamentos; desenvolve estudos sobre a distribuição e incidência de doenças, etc.</a:t>
            </a:r>
          </a:p>
        </p:txBody>
      </p:sp>
    </p:spTree>
    <p:extLst>
      <p:ext uri="{BB962C8B-B14F-4D97-AF65-F5344CB8AC3E}">
        <p14:creationId xmlns:p14="http://schemas.microsoft.com/office/powerpoint/2010/main" val="1584459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r>
              <a:rPr lang="pt-BR" dirty="0"/>
              <a:t>Estatístico 50 Anos em 2015</a:t>
            </a:r>
            <a:endParaRPr lang="en-US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7298246" cy="3168352"/>
          </a:xfrm>
        </p:spPr>
      </p:pic>
      <p:sp>
        <p:nvSpPr>
          <p:cNvPr id="6" name="CaixaDeTexto 5"/>
          <p:cNvSpPr txBox="1"/>
          <p:nvPr/>
        </p:nvSpPr>
        <p:spPr>
          <a:xfrm>
            <a:off x="1259632" y="501317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Conre</a:t>
            </a:r>
            <a:r>
              <a:rPr lang="pt-BR" dirty="0"/>
              <a:t>:   http://www.conre3.org.br/portal/?page_id=190</a:t>
            </a:r>
            <a:endParaRPr lang="en-US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828" y="5407106"/>
            <a:ext cx="3829050" cy="119062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1698076F-AA3A-41A0-9F8B-9A67BBD09AF9}"/>
              </a:ext>
            </a:extLst>
          </p:cNvPr>
          <p:cNvSpPr txBox="1"/>
          <p:nvPr/>
        </p:nvSpPr>
        <p:spPr>
          <a:xfrm>
            <a:off x="1259632" y="585743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Cientista</a:t>
            </a:r>
            <a:r>
              <a:rPr lang="en-US" sz="2400" b="1" dirty="0">
                <a:solidFill>
                  <a:srgbClr val="FF0000"/>
                </a:solidFill>
              </a:rPr>
              <a:t> de Dados!!!</a:t>
            </a:r>
          </a:p>
        </p:txBody>
      </p:sp>
    </p:spTree>
    <p:extLst>
      <p:ext uri="{BB962C8B-B14F-4D97-AF65-F5344CB8AC3E}">
        <p14:creationId xmlns:p14="http://schemas.microsoft.com/office/powerpoint/2010/main" val="3479082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3. Mercado de Trabalho (cont.)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b="1" dirty="0"/>
              <a:t>Área de Marketing e Análise de Mercado</a:t>
            </a:r>
          </a:p>
          <a:p>
            <a:r>
              <a:rPr lang="pt-BR" dirty="0"/>
              <a:t>O estatístico tem um perfil adequado para trabalhar na monitoração e análise de mercado; nos sistemas de informações de marketing, na prospecção e avaliação de oportunidades; na análise e desenvolvimento de produtos, nas decisões relativas a preços, previsão de vendas, logística da distribuição e nas decisões de canais; no desenvolvimento e avaliação de campanhas publicitárias, etc.</a:t>
            </a:r>
          </a:p>
          <a:p>
            <a:r>
              <a:rPr lang="pt-BR" b="1" dirty="0"/>
              <a:t>Área Financeira e Bancária</a:t>
            </a:r>
          </a:p>
          <a:p>
            <a:r>
              <a:rPr lang="pt-BR" dirty="0"/>
              <a:t>Na área financeira o estatístico pode atuar no departamento de seguros e análise atuarial; na avaliação e seleção de investimentos, no estudo e desenvolvimento de modelos financeiros; no desenvolvimento de informações gerenciais; na definição, análise e acompanhamento de carteiras de investimentos; nas análises de fluxo de caixa; na avaliação e projeção de indicadores financeiros; na análise das </a:t>
            </a:r>
            <a:r>
              <a:rPr lang="pt-BR" dirty="0" err="1"/>
              <a:t>demonstraçõe</a:t>
            </a:r>
            <a:r>
              <a:rPr lang="pt-BR" dirty="0"/>
              <a:t> s contábeis; no desenvolvimento e acompanhamento dos produtos e serviços financeiros.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4310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3. Mercado de Trabalho (cont.)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4110" cy="2552704"/>
          </a:xfrm>
        </p:spPr>
        <p:txBody>
          <a:bodyPr>
            <a:normAutofit fontScale="62500" lnSpcReduction="20000"/>
          </a:bodyPr>
          <a:lstStyle/>
          <a:p>
            <a:r>
              <a:rPr lang="pt-BR" b="1" dirty="0"/>
              <a:t>Área de Recursos Humanos</a:t>
            </a:r>
          </a:p>
          <a:p>
            <a:r>
              <a:rPr lang="pt-BR" dirty="0"/>
              <a:t>Na área de RH, o estatístico realiza pesquisa de compatibilização entre os conhecimentos e habilidades dos empregados e as atividades desenvolvidas por eles; estuda os salários , as necessidades de treinamento, assim como a avaliação dos treinamentos realizados; propõe planos de avaliação de desempenho do quadro funcional; elabora planos de previdência complementar e de fundos de pensão; avalia planos de saúde, etc.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xmlns="" id="{C66CAA0F-E5AB-4F39-B6F1-D4F989204D3A}"/>
              </a:ext>
            </a:extLst>
          </p:cNvPr>
          <p:cNvSpPr txBox="1">
            <a:spLocks/>
          </p:cNvSpPr>
          <p:nvPr/>
        </p:nvSpPr>
        <p:spPr>
          <a:xfrm>
            <a:off x="1435608" y="3861048"/>
            <a:ext cx="5728680" cy="216024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b="1" dirty="0"/>
              <a:t>Esporte</a:t>
            </a:r>
          </a:p>
          <a:p>
            <a:r>
              <a:rPr lang="pt-BR" dirty="0"/>
              <a:t>Analista de Desempenho / Estatístico: </a:t>
            </a:r>
          </a:p>
          <a:p>
            <a:r>
              <a:rPr lang="pt-BR" b="1" dirty="0"/>
              <a:t>Futebol com estatísticas</a:t>
            </a:r>
            <a:endParaRPr lang="en-US" dirty="0"/>
          </a:p>
          <a:p>
            <a:r>
              <a:rPr lang="pt-BR" sz="2600" dirty="0"/>
              <a:t>O esporte mais popular do planeta descobriu que intuição e improviso não são suficientes. Os times estão usando Estatísticas para comprar jogadores, escalar equipes e trocar atletas durante as partidas. E funciona!</a:t>
            </a:r>
            <a:endParaRPr lang="en-US" sz="2600" dirty="0"/>
          </a:p>
          <a:p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FFA31ED1-EB82-4FCC-AAF1-5B45ABAD8418}"/>
              </a:ext>
            </a:extLst>
          </p:cNvPr>
          <p:cNvSpPr/>
          <p:nvPr/>
        </p:nvSpPr>
        <p:spPr>
          <a:xfrm>
            <a:off x="1763688" y="624327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/>
              <a:t>Filme</a:t>
            </a:r>
            <a:r>
              <a:rPr lang="en-US" sz="1400" dirty="0"/>
              <a:t> Moneyball: O </a:t>
            </a:r>
            <a:r>
              <a:rPr lang="en-US" sz="1400" dirty="0" err="1"/>
              <a:t>Homem</a:t>
            </a:r>
            <a:r>
              <a:rPr lang="en-US" sz="1400" dirty="0"/>
              <a:t> que </a:t>
            </a:r>
            <a:r>
              <a:rPr lang="en-US" sz="1400" dirty="0" err="1"/>
              <a:t>mudou</a:t>
            </a:r>
            <a:r>
              <a:rPr lang="en-US" sz="1400" dirty="0"/>
              <a:t> o </a:t>
            </a:r>
            <a:r>
              <a:rPr lang="en-US" sz="1400" dirty="0" err="1"/>
              <a:t>jogo</a:t>
            </a:r>
            <a:endParaRPr lang="en-US" sz="14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476B2AC8-45FC-4B16-A8DD-E3B9FACE0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131" y="4819524"/>
            <a:ext cx="119062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06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4. Estatística na Avaliação Educacional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2800" dirty="0"/>
              <a:t>Definir metodologias que sirvam para comparação horizontal e vertical (desempenho)</a:t>
            </a:r>
          </a:p>
          <a:p>
            <a:r>
              <a:rPr lang="pt-BR" sz="2800" dirty="0"/>
              <a:t>Que seja bastante informativo acerca dos conteúdos trabalhados nas escolas (escala de proficiência)</a:t>
            </a:r>
          </a:p>
          <a:p>
            <a:r>
              <a:rPr lang="pt-BR" sz="2800" dirty="0"/>
              <a:t>Estatisticamente “consistente” e computacionalmente exequível</a:t>
            </a:r>
          </a:p>
          <a:p>
            <a:r>
              <a:rPr lang="pt-BR" sz="2800" dirty="0"/>
              <a:t>Que os estados, municípios etc. possam se apropriar e contribuir para disseminação.</a:t>
            </a:r>
          </a:p>
          <a:p>
            <a:r>
              <a:rPr lang="pt-BR" sz="2800" dirty="0"/>
              <a:t>Hoje o Governo Federal e quase todos os estados adotam a Avaliação Educacional como definidora de políticas educacionais.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Podemos prever a altura de uma pessoa</a:t>
            </a:r>
            <a:r>
              <a:rPr lang="pt-BR" dirty="0"/>
              <a:t>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34452" y="1700808"/>
            <a:ext cx="8100392" cy="4785395"/>
          </a:xfrm>
        </p:spPr>
        <p:txBody>
          <a:bodyPr>
            <a:normAutofit fontScale="55000" lnSpcReduction="20000"/>
          </a:bodyPr>
          <a:lstStyle/>
          <a:p>
            <a:r>
              <a:rPr lang="pt-BR" dirty="0"/>
              <a:t>1. Na cama, você frequentemente sente frio nos pés?</a:t>
            </a:r>
          </a:p>
          <a:p>
            <a:r>
              <a:rPr lang="pt-BR" dirty="0"/>
              <a:t>2. Você frequentemente desce as escadas de dois em dois degraus? </a:t>
            </a:r>
          </a:p>
          <a:p>
            <a:r>
              <a:rPr lang="pt-BR" dirty="0"/>
              <a:t>3. Você acha que se daria bem em um time de basquete?</a:t>
            </a:r>
          </a:p>
          <a:p>
            <a:r>
              <a:rPr lang="pt-BR" dirty="0"/>
              <a:t>4. Como policial, você impressionaria bastante?</a:t>
            </a:r>
          </a:p>
          <a:p>
            <a:r>
              <a:rPr lang="pt-BR" dirty="0"/>
              <a:t>5. Na maioria dos carros você se sente desconfortável?</a:t>
            </a:r>
          </a:p>
          <a:p>
            <a:r>
              <a:rPr lang="pt-BR" dirty="0"/>
              <a:t>6. Você literalmente olha para seus colegas de cima para baixo?</a:t>
            </a:r>
          </a:p>
          <a:p>
            <a:r>
              <a:rPr lang="pt-BR" dirty="0"/>
              <a:t>7. Você é capaz de pegar um objeto no alto de um armário, sem usar escada? </a:t>
            </a:r>
          </a:p>
          <a:p>
            <a:r>
              <a:rPr lang="pt-BR" dirty="0"/>
              <a:t>8. Você abaixa quando vai passar por uma porta? </a:t>
            </a:r>
          </a:p>
          <a:p>
            <a:r>
              <a:rPr lang="pt-BR" dirty="0"/>
              <a:t>9. Você consegue guardar a bagagem no porta-malas do avião ou ônibus? </a:t>
            </a:r>
          </a:p>
          <a:p>
            <a:r>
              <a:rPr lang="pt-BR" dirty="0"/>
              <a:t>10. Você costuma ajustar o banco do carro para trás? </a:t>
            </a:r>
          </a:p>
          <a:p>
            <a:r>
              <a:rPr lang="pt-BR" dirty="0"/>
              <a:t>11. Quando você está andando de carona lhe oferecem o banco da frente? </a:t>
            </a:r>
          </a:p>
          <a:p>
            <a:r>
              <a:rPr lang="pt-BR" dirty="0"/>
              <a:t>12. Se você e várias pessoas forem tirar fotos, formando-se três fileiras, onde   ninguém ficará agachado, você ficaria atrás?</a:t>
            </a:r>
          </a:p>
          <a:p>
            <a:r>
              <a:rPr lang="pt-BR" dirty="0"/>
              <a:t>13. Você tem dificuldade para se acomodar no ônibus? </a:t>
            </a:r>
          </a:p>
          <a:p>
            <a:r>
              <a:rPr lang="pt-BR" dirty="0"/>
              <a:t>14. Entre vários amigos, você seria o preferido para trocar lâmpadas?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256" y="5733256"/>
            <a:ext cx="1124744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06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do </a:t>
            </a:r>
            <a:r>
              <a:rPr lang="pt-BR" dirty="0" err="1"/>
              <a:t>Heliton</a:t>
            </a:r>
            <a:r>
              <a:rPr lang="pt-BR" dirty="0"/>
              <a:t> Tavares </a:t>
            </a:r>
            <a:r>
              <a:rPr lang="pt-BR" sz="2000" dirty="0">
                <a:hlinkClick r:id="rId2" action="ppaction://hlinkfile"/>
              </a:rPr>
              <a:t>(link)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72816"/>
            <a:ext cx="6336704" cy="446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011144"/>
            <a:ext cx="7272808" cy="68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5796136" y="6304846"/>
            <a:ext cx="2913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www.escalas.de/altura</a:t>
            </a:r>
          </a:p>
        </p:txBody>
      </p:sp>
    </p:spTree>
    <p:extLst>
      <p:ext uri="{BB962C8B-B14F-4D97-AF65-F5344CB8AC3E}">
        <p14:creationId xmlns:p14="http://schemas.microsoft.com/office/powerpoint/2010/main" val="749687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Probabilidade e Estatística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 natureza é previsível?</a:t>
            </a:r>
          </a:p>
          <a:p>
            <a:r>
              <a:rPr lang="pt-BR" dirty="0"/>
              <a:t>Uma parcela é previsível e outra não?</a:t>
            </a:r>
          </a:p>
          <a:p>
            <a:r>
              <a:rPr lang="pt-BR" dirty="0"/>
              <a:t>A incerteza pode ser modelada?</a:t>
            </a:r>
          </a:p>
          <a:p>
            <a:r>
              <a:rPr lang="pt-BR" dirty="0"/>
              <a:t>Como será que se comportam certas variáveis: altura, peso, pressão, nota em um vestibular etc.</a:t>
            </a:r>
          </a:p>
          <a:p>
            <a:r>
              <a:rPr lang="pt-BR" dirty="0"/>
              <a:t>Como é calculada a nota no ENEM?</a:t>
            </a:r>
          </a:p>
          <a:p>
            <a:r>
              <a:rPr lang="pt-BR" dirty="0"/>
              <a:t>Que conclusões podem ser obtidas por um Estatístico?</a:t>
            </a:r>
          </a:p>
        </p:txBody>
      </p:sp>
    </p:spTree>
    <p:extLst>
      <p:ext uri="{BB962C8B-B14F-4D97-AF65-F5344CB8AC3E}">
        <p14:creationId xmlns:p14="http://schemas.microsoft.com/office/powerpoint/2010/main" val="4221182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PSS – Fase I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02" y="1128150"/>
            <a:ext cx="7632848" cy="4782218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71600" y="5733256"/>
            <a:ext cx="7344816" cy="73125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sz="2400" dirty="0"/>
              <a:t>Podemos modelar este comportamento por alguma função? Teoria da Probabilidade.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9396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Enem – Redação (UFPA)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7631727" cy="4782218"/>
          </a:xfrm>
        </p:spPr>
      </p:pic>
    </p:spTree>
    <p:extLst>
      <p:ext uri="{BB962C8B-B14F-4D97-AF65-F5344CB8AC3E}">
        <p14:creationId xmlns:p14="http://schemas.microsoft.com/office/powerpoint/2010/main" val="2792014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Distribuição Acumulada de Redação</a:t>
            </a:r>
            <a:br>
              <a:rPr lang="pt-BR" dirty="0"/>
            </a:br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77091"/>
              </p:ext>
            </p:extLst>
          </p:nvPr>
        </p:nvGraphicFramePr>
        <p:xfrm>
          <a:off x="1475656" y="1340768"/>
          <a:ext cx="7458031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6916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1621"/>
            <a:ext cx="8100392" cy="6595811"/>
          </a:xfrm>
        </p:spPr>
      </p:pic>
    </p:spTree>
    <p:extLst>
      <p:ext uri="{BB962C8B-B14F-4D97-AF65-F5344CB8AC3E}">
        <p14:creationId xmlns:p14="http://schemas.microsoft.com/office/powerpoint/2010/main" val="2469448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FDF5A6B-6412-4D82-A981-AE589E73F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/>
          <a:lstStyle/>
          <a:p>
            <a:r>
              <a:rPr lang="en-US" dirty="0" err="1"/>
              <a:t>Frases</a:t>
            </a:r>
            <a:r>
              <a:rPr lang="en-US" dirty="0"/>
              <a:t> e </a:t>
            </a:r>
            <a:r>
              <a:rPr lang="en-US" dirty="0" err="1"/>
              <a:t>Definições</a:t>
            </a:r>
            <a:r>
              <a:rPr lang="en-US" dirty="0"/>
              <a:t>: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xmlns="" id="{4724AC22-4D16-474F-A2BF-7496DE487D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973347"/>
              </p:ext>
            </p:extLst>
          </p:nvPr>
        </p:nvGraphicFramePr>
        <p:xfrm>
          <a:off x="1204640" y="1570984"/>
          <a:ext cx="7643192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032">
                  <a:extLst>
                    <a:ext uri="{9D8B030D-6E8A-4147-A177-3AD203B41FA5}">
                      <a16:colId xmlns:a16="http://schemas.microsoft.com/office/drawing/2014/main" xmlns="" val="778411253"/>
                    </a:ext>
                  </a:extLst>
                </a:gridCol>
                <a:gridCol w="7228160">
                  <a:extLst>
                    <a:ext uri="{9D8B030D-6E8A-4147-A177-3AD203B41FA5}">
                      <a16:colId xmlns:a16="http://schemas.microsoft.com/office/drawing/2014/main" xmlns="" val="1248648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8120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“É notável uma ciência que começou com jogos de azar tenha se tornado o mais importante objeto do conhecimento humano.” 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9881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>
                          <a:solidFill>
                            <a:srgbClr val="444444"/>
                          </a:solidFill>
                          <a:latin typeface="Ubuntu Condensed"/>
                        </a:rPr>
                        <a:t>“O consumidor geralmente está errado; mas as estatísticas indicam de que não há lucro em lhe dizer isto.”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6141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“</a:t>
                      </a:r>
                      <a:r>
                        <a:rPr lang="en-US" dirty="0" err="1"/>
                        <a:t>Os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erros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causados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por</a:t>
                      </a:r>
                      <a:r>
                        <a:rPr lang="en-US" dirty="0"/>
                        <a:t> dados </a:t>
                      </a:r>
                      <a:r>
                        <a:rPr lang="en-US" dirty="0" err="1"/>
                        <a:t>inadequados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são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muito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menores</a:t>
                      </a:r>
                      <a:r>
                        <a:rPr lang="en-US" dirty="0"/>
                        <a:t> do que </a:t>
                      </a:r>
                      <a:r>
                        <a:rPr lang="en-US" dirty="0" err="1"/>
                        <a:t>aqueles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devido</a:t>
                      </a:r>
                      <a:r>
                        <a:rPr lang="en-US" dirty="0"/>
                        <a:t> à </a:t>
                      </a:r>
                      <a:r>
                        <a:rPr lang="en-US" dirty="0" err="1"/>
                        <a:t>falta</a:t>
                      </a:r>
                      <a:r>
                        <a:rPr lang="en-US" dirty="0"/>
                        <a:t> total de dados.”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6745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“Estatística: a ciência que diz que se eu comi um frango e tu não comeste nenhum, teremos comido, em média, meio frango cada um.”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9894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“E pensar que foi necessário criar uma nova ciência para verificar que a fome de uns não é compensada pela indigestão de outros!”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9546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"Estatística é a arte de torturar os números até que eles confessem."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0462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173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04813"/>
            <a:ext cx="8229600" cy="1139825"/>
          </a:xfrm>
        </p:spPr>
        <p:txBody>
          <a:bodyPr/>
          <a:lstStyle/>
          <a:p>
            <a:r>
              <a:rPr lang="pt-BR" dirty="0"/>
              <a:t>Teoria da Resposta ao Item (ENEM)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1916113"/>
            <a:ext cx="7459688" cy="3960812"/>
          </a:xfrm>
        </p:spPr>
        <p:txBody>
          <a:bodyPr>
            <a:normAutofit fontScale="92500" lnSpcReduction="20000"/>
          </a:bodyPr>
          <a:lstStyle/>
          <a:p>
            <a:r>
              <a:rPr lang="pt-BR" sz="2400" dirty="0"/>
              <a:t>Técnica Estatística proposta nos anos 50 para estimação de traços latentes. Dependente do avanço tecnológico.</a:t>
            </a:r>
          </a:p>
          <a:p>
            <a:endParaRPr lang="pt-BR" sz="2400" dirty="0"/>
          </a:p>
          <a:p>
            <a:r>
              <a:rPr lang="pt-BR" sz="2400" dirty="0"/>
              <a:t>Não baseia-se no número de acertos, mas sim na resposta a cada item (questão);</a:t>
            </a:r>
          </a:p>
          <a:p>
            <a:endParaRPr lang="pt-BR" sz="2000" dirty="0"/>
          </a:p>
          <a:p>
            <a:r>
              <a:rPr lang="pt-BR" sz="2400" dirty="0"/>
              <a:t>Fundamentos de Teoria da Probabilidade, Inferência Estatística, Estatística Bayesiana, Planejamento de Experimentos, Cálculo e Programação;</a:t>
            </a:r>
          </a:p>
          <a:p>
            <a:endParaRPr lang="pt-BR" sz="2400" dirty="0"/>
          </a:p>
          <a:p>
            <a:r>
              <a:rPr lang="pt-BR" sz="2400" dirty="0"/>
              <a:t>As notas obtidas são mais precisas que aquelas por número de acertos.</a:t>
            </a:r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27376"/>
            <a:ext cx="8382000" cy="1066800"/>
          </a:xfrm>
          <a:noFill/>
          <a:ln/>
        </p:spPr>
        <p:txBody>
          <a:bodyPr lIns="0" rIns="0" bIns="0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200" kern="1200" dirty="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rPr>
              <a:t>               Modelo Logístico de 3 parâmetros</a:t>
            </a:r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1355725" y="1946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1699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914017"/>
              </p:ext>
            </p:extLst>
          </p:nvPr>
        </p:nvGraphicFramePr>
        <p:xfrm>
          <a:off x="1447799" y="1238250"/>
          <a:ext cx="712946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lanilha" r:id="rId4" imgW="3949920" imgH="2113920" progId="Excel.Sheet.8">
                  <p:embed/>
                </p:oleObj>
              </mc:Choice>
              <mc:Fallback>
                <p:oleObj name="Planilha" r:id="rId4" imgW="3949920" imgH="2113920" progId="Excel.Sheet.8">
                  <p:embed/>
                  <p:pic>
                    <p:nvPicPr>
                      <p:cNvPr id="1699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799" y="1238250"/>
                        <a:ext cx="7129463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2041525" y="5680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1000100" y="5257800"/>
            <a:ext cx="75771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>
                <a:latin typeface="Times New Roman" pitchFamily="18" charset="0"/>
              </a:rPr>
              <a:t>a: discriminação ou inclinação do item</a:t>
            </a:r>
          </a:p>
          <a:p>
            <a:r>
              <a:rPr lang="pt-BR" sz="2400">
                <a:latin typeface="Times New Roman" pitchFamily="18" charset="0"/>
              </a:rPr>
              <a:t>b: dificuldade (medido na mesma métrica do traço latente)</a:t>
            </a:r>
          </a:p>
          <a:p>
            <a:r>
              <a:rPr lang="pt-BR" sz="2400">
                <a:latin typeface="Times New Roman" pitchFamily="18" charset="0"/>
              </a:rPr>
              <a:t>c: acerto casual (probabilidade)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14283" y="1214422"/>
            <a:ext cx="923330" cy="3786214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pt-BR" sz="2400" dirty="0">
                <a:solidFill>
                  <a:srgbClr val="FF0000"/>
                </a:solidFill>
              </a:rPr>
              <a:t>Cada item (questão) tem seus “a”, “b” e “c” próprios.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600" y="1452286"/>
            <a:ext cx="6620799" cy="39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62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ítulo 1"/>
          <p:cNvSpPr>
            <a:spLocks noGrp="1"/>
          </p:cNvSpPr>
          <p:nvPr>
            <p:ph type="title" idx="4294967295"/>
          </p:nvPr>
        </p:nvSpPr>
        <p:spPr>
          <a:xfrm>
            <a:off x="1000100" y="349250"/>
            <a:ext cx="7686700" cy="1143000"/>
          </a:xfrm>
        </p:spPr>
        <p:txBody>
          <a:bodyPr lIns="0" rIns="0" bIns="0"/>
          <a:lstStyle/>
          <a:p>
            <a:r>
              <a:rPr lang="pt-BR" dirty="0"/>
              <a:t>Equações de Estimação (PI)</a:t>
            </a:r>
          </a:p>
        </p:txBody>
      </p:sp>
      <p:graphicFrame>
        <p:nvGraphicFramePr>
          <p:cNvPr id="172035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1398588" y="1504950"/>
          <a:ext cx="63722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4" imgW="3822700" imgH="685800" progId="Equation.3">
                  <p:embed/>
                </p:oleObj>
              </mc:Choice>
              <mc:Fallback>
                <p:oleObj name="Equation" r:id="rId4" imgW="3822700" imgH="685800" progId="Equation.3">
                  <p:embed/>
                  <p:pic>
                    <p:nvPicPr>
                      <p:cNvPr id="172035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588" y="1504950"/>
                        <a:ext cx="63722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036" name="Object 4"/>
          <p:cNvGraphicFramePr>
            <a:graphicFrameLocks noChangeAspect="1"/>
          </p:cNvGraphicFramePr>
          <p:nvPr/>
        </p:nvGraphicFramePr>
        <p:xfrm>
          <a:off x="2300288" y="5199063"/>
          <a:ext cx="44323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6" imgW="2578100" imgH="508000" progId="Equation.3">
                  <p:embed/>
                </p:oleObj>
              </mc:Choice>
              <mc:Fallback>
                <p:oleObj name="Equation" r:id="rId6" imgW="2578100" imgH="508000" progId="Equation.3">
                  <p:embed/>
                  <p:pic>
                    <p:nvPicPr>
                      <p:cNvPr id="1720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5199063"/>
                        <a:ext cx="443230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037" name="Object 5"/>
          <p:cNvGraphicFramePr>
            <a:graphicFrameLocks noChangeAspect="1"/>
          </p:cNvGraphicFramePr>
          <p:nvPr/>
        </p:nvGraphicFramePr>
        <p:xfrm>
          <a:off x="1390650" y="2325688"/>
          <a:ext cx="6716713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8" imgW="3924300" imgH="457200" progId="Equation.3">
                  <p:embed/>
                </p:oleObj>
              </mc:Choice>
              <mc:Fallback>
                <p:oleObj name="Equation" r:id="rId8" imgW="3924300" imgH="457200" progId="Equation.3">
                  <p:embed/>
                  <p:pic>
                    <p:nvPicPr>
                      <p:cNvPr id="1720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2325688"/>
                        <a:ext cx="6716713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038" name="Object 6"/>
          <p:cNvGraphicFramePr>
            <a:graphicFrameLocks noChangeAspect="1"/>
          </p:cNvGraphicFramePr>
          <p:nvPr/>
        </p:nvGraphicFramePr>
        <p:xfrm>
          <a:off x="1352550" y="3278188"/>
          <a:ext cx="55086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10" imgW="2933700" imgH="457200" progId="Equation.3">
                  <p:embed/>
                </p:oleObj>
              </mc:Choice>
              <mc:Fallback>
                <p:oleObj name="Equation" r:id="rId10" imgW="2933700" imgH="457200" progId="Equation.3">
                  <p:embed/>
                  <p:pic>
                    <p:nvPicPr>
                      <p:cNvPr id="1720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3278188"/>
                        <a:ext cx="550862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ítulo 1"/>
          <p:cNvSpPr txBox="1">
            <a:spLocks/>
          </p:cNvSpPr>
          <p:nvPr/>
        </p:nvSpPr>
        <p:spPr>
          <a:xfrm>
            <a:off x="1000100" y="4000500"/>
            <a:ext cx="7872438" cy="11430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Equações das Proficiências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83827"/>
            <a:ext cx="7956376" cy="4102750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000100" y="349250"/>
            <a:ext cx="7686700" cy="1143000"/>
          </a:xfrm>
          <a:prstGeom prst="rect">
            <a:avLst/>
          </a:prstGeom>
        </p:spPr>
        <p:txBody>
          <a:bodyPr lIns="0" r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t-BR" dirty="0"/>
              <a:t>Um item bem calibrado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43608" y="6165304"/>
            <a:ext cx="7704856" cy="350912"/>
          </a:xfrm>
          <a:prstGeom prst="rect">
            <a:avLst/>
          </a:prstGeom>
        </p:spPr>
        <p:txBody>
          <a:bodyPr lIns="0" rIns="0" bIns="0" anchor="ctr">
            <a:normAutofit fontScale="5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t-BR" dirty="0"/>
              <a:t>A sua Nota do ENEM saiu desta modelagem Estatística!!!</a:t>
            </a:r>
          </a:p>
        </p:txBody>
      </p:sp>
    </p:spTree>
    <p:extLst>
      <p:ext uri="{BB962C8B-B14F-4D97-AF65-F5344CB8AC3E}">
        <p14:creationId xmlns:p14="http://schemas.microsoft.com/office/powerpoint/2010/main" val="18703955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7923445" cy="4085769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000100" y="349250"/>
            <a:ext cx="7686700" cy="1143000"/>
          </a:xfrm>
          <a:prstGeom prst="rect">
            <a:avLst/>
          </a:prstGeom>
        </p:spPr>
        <p:txBody>
          <a:bodyPr lIns="0" r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t-BR" dirty="0"/>
              <a:t>Melhorar a Estimativa (métodos)</a:t>
            </a:r>
          </a:p>
        </p:txBody>
      </p:sp>
    </p:spTree>
    <p:extLst>
      <p:ext uri="{BB962C8B-B14F-4D97-AF65-F5344CB8AC3E}">
        <p14:creationId xmlns:p14="http://schemas.microsoft.com/office/powerpoint/2010/main" val="42179010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69408"/>
            <a:ext cx="7783802" cy="4013761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000100" y="349250"/>
            <a:ext cx="7686700" cy="1143000"/>
          </a:xfrm>
          <a:prstGeom prst="rect">
            <a:avLst/>
          </a:prstGeom>
        </p:spPr>
        <p:txBody>
          <a:bodyPr lIns="0" r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t-BR" dirty="0"/>
              <a:t>Mudar a Função (métodos)</a:t>
            </a:r>
          </a:p>
        </p:txBody>
      </p:sp>
    </p:spTree>
    <p:extLst>
      <p:ext uri="{BB962C8B-B14F-4D97-AF65-F5344CB8AC3E}">
        <p14:creationId xmlns:p14="http://schemas.microsoft.com/office/powerpoint/2010/main" val="12600051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00100" y="349250"/>
            <a:ext cx="7686700" cy="1143000"/>
          </a:xfrm>
          <a:prstGeom prst="rect">
            <a:avLst/>
          </a:prstGeom>
        </p:spPr>
        <p:txBody>
          <a:bodyPr lIns="0" r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t-BR" dirty="0"/>
              <a:t>Formação Acadêmica - DCN</a:t>
            </a:r>
          </a:p>
        </p:txBody>
      </p:sp>
      <p:sp>
        <p:nvSpPr>
          <p:cNvPr id="3" name="Retângulo 2"/>
          <p:cNvSpPr/>
          <p:nvPr/>
        </p:nvSpPr>
        <p:spPr>
          <a:xfrm>
            <a:off x="1187624" y="1700808"/>
            <a:ext cx="72008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Art. 5º A integralização curricular do curso de Estatística deverá desenvolver, pelo menos, a formação das seguintes competências e habilidades:</a:t>
            </a:r>
          </a:p>
          <a:p>
            <a:pPr algn="just"/>
            <a:endParaRPr lang="pt-BR" sz="1400" b="1" dirty="0"/>
          </a:p>
          <a:p>
            <a:pPr algn="just"/>
            <a:r>
              <a:rPr lang="pt-BR" sz="1400" dirty="0"/>
              <a:t>I – ter cultura científica: o trabalho estatístico se inicia pela interação com outros profissionais e, dessa forma, o estatístico deve estar habilitado a participar ativamente da discussão;</a:t>
            </a:r>
          </a:p>
          <a:p>
            <a:pPr algn="just"/>
            <a:r>
              <a:rPr lang="pt-BR" sz="1400" dirty="0"/>
              <a:t>para isso, precisa conhecer os fundamentos mais gerais das áreas com as quais deverá colaborar;</a:t>
            </a:r>
          </a:p>
          <a:p>
            <a:pPr algn="just"/>
            <a:r>
              <a:rPr lang="pt-BR" sz="1400" dirty="0"/>
              <a:t>II – ter capacidade de expressão e de comunicação;</a:t>
            </a:r>
          </a:p>
          <a:p>
            <a:pPr algn="just"/>
            <a:r>
              <a:rPr lang="pt-BR" sz="1400" dirty="0"/>
              <a:t>III – ter conhecimento das formas de planejamento de coleta de dados;</a:t>
            </a:r>
          </a:p>
          <a:p>
            <a:pPr algn="just"/>
            <a:r>
              <a:rPr lang="pt-BR" sz="1400" dirty="0"/>
              <a:t>IV – ter conhecimento das formas de medição das variáveis de sua área de atuação e de organização e manipulação dos dados;</a:t>
            </a:r>
          </a:p>
          <a:p>
            <a:pPr algn="just"/>
            <a:r>
              <a:rPr lang="pt-BR" sz="1400" dirty="0"/>
              <a:t>V – saber produzir sínteses numéricas e gráficas dos dados, através da construção de índices, mapas e gráficos;</a:t>
            </a:r>
          </a:p>
          <a:p>
            <a:pPr algn="just"/>
            <a:r>
              <a:rPr lang="pt-BR" sz="1400" dirty="0"/>
              <a:t>VI – saber usar técnicas de análise e de modelagem estatística;</a:t>
            </a:r>
          </a:p>
          <a:p>
            <a:pPr algn="just"/>
            <a:r>
              <a:rPr lang="pt-BR" sz="1400" dirty="0"/>
              <a:t>VII – ser capaz de, a partir da análise dos dados, sugerir mudanças em processos, políticas públicas, instituições etc.;</a:t>
            </a:r>
          </a:p>
          <a:p>
            <a:pPr algn="just"/>
            <a:r>
              <a:rPr lang="pt-BR" sz="1400" dirty="0"/>
              <a:t>VIII – possuir capacidade crítica para analisar os conhecimentos adquiridos, assimilar novos conhecimentos científicos e/ou tecnológicos, além de capacidade de trabalhar em equipe multidisciplinar;</a:t>
            </a:r>
          </a:p>
          <a:p>
            <a:pPr algn="just"/>
            <a:r>
              <a:rPr lang="pt-BR" sz="1400" dirty="0"/>
              <a:t>IX – ter habilidades gerenciais</a:t>
            </a:r>
          </a:p>
        </p:txBody>
      </p:sp>
    </p:spTree>
    <p:extLst>
      <p:ext uri="{BB962C8B-B14F-4D97-AF65-F5344CB8AC3E}">
        <p14:creationId xmlns:p14="http://schemas.microsoft.com/office/powerpoint/2010/main" val="36674667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59632" y="1772816"/>
            <a:ext cx="74888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Art. 6º A organização dos currículos da IES deverá incluir:</a:t>
            </a:r>
          </a:p>
          <a:p>
            <a:r>
              <a:rPr lang="pt-BR" sz="1400" dirty="0"/>
              <a:t>I – </a:t>
            </a:r>
            <a:r>
              <a:rPr lang="pt-BR" sz="1400" b="1" dirty="0"/>
              <a:t>Núcleo de Conhecimentos Fundamentais</a:t>
            </a:r>
            <a:r>
              <a:rPr lang="pt-BR" sz="1400" dirty="0"/>
              <a:t>, planejado para prover a formação comum na área da Estatística, com duração de, pelo menos, 50% da carga horária mínima estabelecida para o curso;</a:t>
            </a:r>
          </a:p>
          <a:p>
            <a:r>
              <a:rPr lang="pt-BR" sz="1400" dirty="0"/>
              <a:t>II – </a:t>
            </a:r>
            <a:r>
              <a:rPr lang="pt-BR" sz="1400" b="1" dirty="0"/>
              <a:t>Núcleo de Conhecimentos Específicos</a:t>
            </a:r>
            <a:r>
              <a:rPr lang="pt-BR" sz="1400" dirty="0"/>
              <a:t>, organizado preferencialmente em módulos</a:t>
            </a:r>
          </a:p>
          <a:p>
            <a:r>
              <a:rPr lang="pt-BR" sz="1400" dirty="0"/>
              <a:t>sequenciais, planejados de modo a prover a ênfase pretendida no curso;</a:t>
            </a:r>
          </a:p>
          <a:p>
            <a:r>
              <a:rPr lang="pt-BR" sz="1400" dirty="0"/>
              <a:t>III – </a:t>
            </a:r>
            <a:r>
              <a:rPr lang="pt-BR" sz="1400" b="1" dirty="0"/>
              <a:t>Trabalho de curso </a:t>
            </a:r>
            <a:r>
              <a:rPr lang="pt-BR" sz="1400" dirty="0"/>
              <a:t>ou </a:t>
            </a:r>
            <a:r>
              <a:rPr lang="pt-BR" sz="1400" b="1" dirty="0"/>
              <a:t>estágio supervisionado</a:t>
            </a:r>
            <a:r>
              <a:rPr lang="pt-BR" sz="1400" dirty="0"/>
              <a:t>.</a:t>
            </a:r>
          </a:p>
          <a:p>
            <a:endParaRPr lang="pt-BR" sz="1400" dirty="0"/>
          </a:p>
          <a:p>
            <a:r>
              <a:rPr lang="pt-BR" sz="1400" dirty="0"/>
              <a:t>§ 1º O </a:t>
            </a:r>
            <a:r>
              <a:rPr lang="pt-BR" sz="1400" b="1" dirty="0"/>
              <a:t>Núcleo de Conhecimentos Fundamentais </a:t>
            </a:r>
            <a:r>
              <a:rPr lang="pt-BR" sz="1400" dirty="0"/>
              <a:t>consiste num conjunto de componentes</a:t>
            </a:r>
          </a:p>
          <a:p>
            <a:r>
              <a:rPr lang="pt-BR" sz="1400" dirty="0"/>
              <a:t>curriculares abrangendo as seguintes áreas:</a:t>
            </a:r>
          </a:p>
          <a:p>
            <a:r>
              <a:rPr lang="pt-BR" sz="1400" dirty="0"/>
              <a:t>a) </a:t>
            </a:r>
            <a:r>
              <a:rPr lang="pt-BR" sz="1400" b="1" dirty="0"/>
              <a:t>Matemática</a:t>
            </a:r>
            <a:r>
              <a:rPr lang="pt-BR" sz="1400" dirty="0"/>
              <a:t>: Cálculo Diferencial e Integral, Geometria Analítica e Álgebra Linear;</a:t>
            </a:r>
          </a:p>
          <a:p>
            <a:r>
              <a:rPr lang="pt-BR" sz="1400" dirty="0"/>
              <a:t>b) </a:t>
            </a:r>
            <a:r>
              <a:rPr lang="pt-BR" sz="1400" b="1" dirty="0"/>
              <a:t>Computação</a:t>
            </a:r>
            <a:r>
              <a:rPr lang="pt-BR" sz="1400" dirty="0"/>
              <a:t>: Informática Básica (edição de textos, planilha eletrônica, Internet) e</a:t>
            </a:r>
          </a:p>
          <a:p>
            <a:r>
              <a:rPr lang="pt-BR" sz="1400" dirty="0"/>
              <a:t>pacotes estatísticos, domínio de uma linguagem de programação, conhecimento de sistemas de bancos de dados;</a:t>
            </a:r>
          </a:p>
          <a:p>
            <a:r>
              <a:rPr lang="pt-BR" sz="1400" dirty="0"/>
              <a:t>c) </a:t>
            </a:r>
            <a:r>
              <a:rPr lang="pt-BR" sz="1400" b="1" dirty="0"/>
              <a:t>Probabilidade</a:t>
            </a:r>
            <a:r>
              <a:rPr lang="pt-BR" sz="1400" dirty="0"/>
              <a:t>;</a:t>
            </a:r>
          </a:p>
          <a:p>
            <a:r>
              <a:rPr lang="pt-BR" sz="1400" dirty="0"/>
              <a:t>d) </a:t>
            </a:r>
            <a:r>
              <a:rPr lang="pt-BR" sz="1400" b="1" dirty="0"/>
              <a:t>Estatística</a:t>
            </a:r>
            <a:r>
              <a:rPr lang="pt-BR" sz="1400" dirty="0"/>
              <a:t>: Métodos Estatísticos paramétricos e não paramétricos (Estatística Descritiva,</a:t>
            </a:r>
          </a:p>
          <a:p>
            <a:r>
              <a:rPr lang="pt-BR" sz="1400" dirty="0"/>
              <a:t>Estimação e Teste de Hipóteses), Tópicos Essenciais de Inferência Estatística, Modelos Lineares, Amostragem e Análise Multivariada;</a:t>
            </a:r>
          </a:p>
          <a:p>
            <a:r>
              <a:rPr lang="pt-BR" sz="1400" dirty="0"/>
              <a:t>e) </a:t>
            </a:r>
            <a:r>
              <a:rPr lang="pt-BR" sz="1400" b="1" dirty="0"/>
              <a:t>Estatística Computacional</a:t>
            </a:r>
            <a:r>
              <a:rPr lang="pt-BR" sz="1400" dirty="0"/>
              <a:t>: métodos de simulação, geração de variáveis aleatórias.</a:t>
            </a:r>
          </a:p>
          <a:p>
            <a:endParaRPr lang="pt-BR" sz="1400" dirty="0"/>
          </a:p>
          <a:p>
            <a:r>
              <a:rPr lang="pt-BR" sz="1400" dirty="0">
                <a:hlinkClick r:id="rId2" action="ppaction://hlinkfile"/>
              </a:rPr>
              <a:t>Grade curricular do curso de bacharelado em Estatística.</a:t>
            </a:r>
            <a:r>
              <a:rPr lang="pt-BR" sz="1400" dirty="0" err="1">
                <a:hlinkClick r:id="rId2" action="ppaction://hlinkfile"/>
              </a:rPr>
              <a:t>docx</a:t>
            </a:r>
            <a:endParaRPr lang="pt-BR" sz="1400" dirty="0"/>
          </a:p>
          <a:p>
            <a:r>
              <a:rPr lang="pt-BR" sz="1400" dirty="0">
                <a:hlinkClick r:id="rId3" action="ppaction://hlinkfile"/>
              </a:rPr>
              <a:t>DCN</a:t>
            </a:r>
            <a:endParaRPr lang="pt-BR" sz="140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000100" y="349250"/>
            <a:ext cx="7686700" cy="1143000"/>
          </a:xfrm>
          <a:prstGeom prst="rect">
            <a:avLst/>
          </a:prstGeom>
        </p:spPr>
        <p:txBody>
          <a:bodyPr lIns="0" r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t-BR" dirty="0"/>
              <a:t>Formação Acadêmica - DCN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1125538"/>
            <a:ext cx="7229500" cy="574675"/>
          </a:xfrm>
        </p:spPr>
        <p:txBody>
          <a:bodyPr>
            <a:normAutofit fontScale="90000"/>
          </a:bodyPr>
          <a:lstStyle/>
          <a:p>
            <a:r>
              <a:rPr lang="pt-BR" sz="4000" dirty="0"/>
              <a:t>Recado...</a:t>
            </a:r>
            <a:endParaRPr lang="en-US" sz="4000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1844675"/>
            <a:ext cx="7686700" cy="4286250"/>
          </a:xfrm>
        </p:spPr>
        <p:txBody>
          <a:bodyPr/>
          <a:lstStyle/>
          <a:p>
            <a:r>
              <a:rPr lang="pt-BR" dirty="0"/>
              <a:t>Coisa fácil todo mundo faz.</a:t>
            </a:r>
          </a:p>
          <a:p>
            <a:r>
              <a:rPr lang="pt-BR" dirty="0"/>
              <a:t>Probabilidade e Inferência têm aplicações;</a:t>
            </a:r>
          </a:p>
          <a:p>
            <a:r>
              <a:rPr lang="pt-BR" dirty="0"/>
              <a:t>Profissionais em falta no mercado;</a:t>
            </a:r>
          </a:p>
          <a:p>
            <a:r>
              <a:rPr lang="pt-BR" dirty="0"/>
              <a:t>Aproveitem enquanto estão na Graduação;</a:t>
            </a:r>
          </a:p>
          <a:p>
            <a:r>
              <a:rPr lang="pt-BR" dirty="0"/>
              <a:t>Façam Pós-Graduação.</a:t>
            </a:r>
            <a:endParaRPr lang="en-US" dirty="0"/>
          </a:p>
        </p:txBody>
      </p:sp>
      <p:pic>
        <p:nvPicPr>
          <p:cNvPr id="4" name="Imagem 3" descr="profess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88640"/>
            <a:ext cx="2800350" cy="1628775"/>
          </a:xfrm>
          <a:prstGeom prst="rect">
            <a:avLst/>
          </a:prstGeom>
        </p:spPr>
      </p:pic>
      <p:pic>
        <p:nvPicPr>
          <p:cNvPr id="5" name="Imagem 4" descr="maxim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4509120"/>
            <a:ext cx="2162175" cy="21145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3019724-9B6D-4265-99E6-8E6FA51D4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dirty="0" err="1"/>
              <a:t>Estatística</a:t>
            </a:r>
            <a:r>
              <a:rPr lang="en-US" dirty="0"/>
              <a:t> </a:t>
            </a:r>
            <a:r>
              <a:rPr lang="en-US" dirty="0" err="1"/>
              <a:t>engana</a:t>
            </a:r>
            <a:r>
              <a:rPr lang="en-US" dirty="0"/>
              <a:t> a </a:t>
            </a:r>
            <a:r>
              <a:rPr lang="en-US" dirty="0" err="1"/>
              <a:t>nossa</a:t>
            </a:r>
            <a:r>
              <a:rPr lang="en-US" dirty="0"/>
              <a:t> </a:t>
            </a:r>
            <a:r>
              <a:rPr lang="en-US" dirty="0" err="1"/>
              <a:t>intuição</a:t>
            </a:r>
            <a:r>
              <a:rPr lang="en-US" dirty="0"/>
              <a:t>?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210336A0-3C0C-4195-9AE3-7EE71E349557}"/>
              </a:ext>
            </a:extLst>
          </p:cNvPr>
          <p:cNvSpPr/>
          <p:nvPr/>
        </p:nvSpPr>
        <p:spPr>
          <a:xfrm>
            <a:off x="1115616" y="1303278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Na Estatística, o </a:t>
            </a:r>
            <a:r>
              <a:rPr lang="pt-BR" b="1" i="1" dirty="0">
                <a:solidFill>
                  <a:srgbClr val="222222"/>
                </a:solidFill>
                <a:latin typeface="arial" panose="020B0604020202020204" pitchFamily="34" charset="0"/>
              </a:rPr>
              <a:t>paradoxo do aniversário 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afirma que dado um grupo de 23 (ou mais) pessoas escolhidas aleatoriamente, a probabilidade de que pelo menos duas pessoas tenham a mesma data de aniversário é de mais de 0,5 (ou </a:t>
            </a:r>
            <a:r>
              <a:rPr lang="pt-BR" b="1" dirty="0">
                <a:solidFill>
                  <a:srgbClr val="222222"/>
                </a:solidFill>
                <a:latin typeface="arial" panose="020B0604020202020204" pitchFamily="34" charset="0"/>
              </a:rPr>
              <a:t>50%)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714E4C0-E3F4-445A-854D-0050214C9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692" y="2636912"/>
            <a:ext cx="6192688" cy="37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647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7.  A Ciência do Futuro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Reportagem </a:t>
            </a:r>
            <a:r>
              <a:rPr lang="pt-BR" dirty="0" err="1"/>
              <a:t>Superinteressante</a:t>
            </a:r>
            <a:endParaRPr lang="pt-BR" dirty="0"/>
          </a:p>
          <a:p>
            <a:r>
              <a:rPr lang="pt-BR" dirty="0"/>
              <a:t>Avaliação Educacional</a:t>
            </a:r>
          </a:p>
          <a:p>
            <a:r>
              <a:rPr lang="pt-BR" dirty="0"/>
              <a:t>Estatística Espacial</a:t>
            </a:r>
          </a:p>
          <a:p>
            <a:r>
              <a:rPr lang="pt-BR" dirty="0"/>
              <a:t>Grandes bases de dados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143000"/>
          </a:xfrm>
        </p:spPr>
        <p:txBody>
          <a:bodyPr/>
          <a:lstStyle/>
          <a:p>
            <a:r>
              <a:rPr lang="pt-BR" dirty="0"/>
              <a:t>Por que ser um estatístico?</a:t>
            </a:r>
          </a:p>
        </p:txBody>
      </p:sp>
      <p:pic>
        <p:nvPicPr>
          <p:cNvPr id="13" name="Espaço Reservado para Conteúdo 12" descr="Super Interessant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12572" y="1130569"/>
            <a:ext cx="5091744" cy="5584579"/>
          </a:xfrm>
        </p:spPr>
      </p:pic>
      <p:sp>
        <p:nvSpPr>
          <p:cNvPr id="15" name="CaixaDeTexto 14"/>
          <p:cNvSpPr txBox="1"/>
          <p:nvPr/>
        </p:nvSpPr>
        <p:spPr>
          <a:xfrm>
            <a:off x="1000100" y="1714488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b="1" dirty="0"/>
              <a:t>Dá pra trabalhar onde quiser</a:t>
            </a:r>
          </a:p>
          <a:p>
            <a:pPr marL="342900" indent="-342900">
              <a:buAutoNum type="arabicPeriod"/>
            </a:pPr>
            <a:r>
              <a:rPr lang="pt-BR" b="1" dirty="0"/>
              <a:t>O próximo Einstein será um Estatístico</a:t>
            </a:r>
          </a:p>
          <a:p>
            <a:pPr marL="342900" indent="-342900">
              <a:buAutoNum type="arabicPeriod"/>
            </a:pPr>
            <a:r>
              <a:rPr lang="pt-BR" b="1" dirty="0"/>
              <a:t>Sobra informação</a:t>
            </a:r>
          </a:p>
          <a:p>
            <a:pPr marL="342900" indent="-342900">
              <a:buAutoNum type="arabicPeriod"/>
            </a:pPr>
            <a:r>
              <a:rPr lang="pt-BR" b="1" dirty="0"/>
              <a:t>Falta gente</a:t>
            </a:r>
          </a:p>
          <a:p>
            <a:pPr marL="342900" indent="-342900">
              <a:buAutoNum type="arabicPeriod"/>
            </a:pPr>
            <a:r>
              <a:rPr lang="pt-BR" b="1" dirty="0"/>
              <a:t>Sobrevive a crises</a:t>
            </a:r>
          </a:p>
          <a:p>
            <a:pPr marL="342900" indent="-342900">
              <a:buAutoNum type="arabicPeriod"/>
            </a:pPr>
            <a:r>
              <a:rPr lang="pt-BR" b="1" dirty="0"/>
              <a:t>Todo mundo entende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Super Interessante 2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85296" y="0"/>
            <a:ext cx="7436756" cy="685800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Super Interessante 2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3548" y="1500175"/>
            <a:ext cx="8203252" cy="5015355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Espaço Reservado para Conteúdo 4" descr="Super Interessante 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659660" y="32124"/>
            <a:ext cx="6462391" cy="6825901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Super Interessante 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16345" y="0"/>
            <a:ext cx="6127655" cy="685800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/>
          <a:lstStyle/>
          <a:p>
            <a:r>
              <a:rPr lang="pt-BR" dirty="0"/>
              <a:t>Qual o perfil desejado?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016062" y="1454050"/>
            <a:ext cx="4780073" cy="4525963"/>
          </a:xfrm>
        </p:spPr>
        <p:txBody>
          <a:bodyPr/>
          <a:lstStyle/>
          <a:p>
            <a:r>
              <a:rPr lang="pt-BR" dirty="0"/>
              <a:t>Base matemática</a:t>
            </a:r>
          </a:p>
          <a:p>
            <a:r>
              <a:rPr lang="pt-BR" dirty="0"/>
              <a:t>Base computacional</a:t>
            </a:r>
          </a:p>
          <a:p>
            <a:r>
              <a:rPr lang="pt-BR" dirty="0"/>
              <a:t>Senso crítico</a:t>
            </a:r>
          </a:p>
          <a:p>
            <a:r>
              <a:rPr lang="pt-BR" dirty="0"/>
              <a:t>Curioso</a:t>
            </a:r>
          </a:p>
          <a:p>
            <a:r>
              <a:rPr lang="pt-BR" dirty="0"/>
              <a:t>Escrever em Português</a:t>
            </a:r>
          </a:p>
          <a:p>
            <a:pPr lvl="1"/>
            <a:r>
              <a:rPr lang="pt-BR" sz="2000" dirty="0"/>
              <a:t>Mas e Mais</a:t>
            </a:r>
          </a:p>
          <a:p>
            <a:pPr lvl="1"/>
            <a:r>
              <a:rPr lang="pt-BR" sz="2000" dirty="0"/>
              <a:t>Estar e Está...</a:t>
            </a:r>
          </a:p>
          <a:p>
            <a:pPr lvl="1"/>
            <a:endParaRPr lang="pt-BR" dirty="0"/>
          </a:p>
          <a:p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524" y="46038"/>
            <a:ext cx="2857500" cy="16002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110" y="1874838"/>
            <a:ext cx="2887764" cy="184219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331640" y="5790882"/>
            <a:ext cx="7355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Resumao150erros.rar        </a:t>
            </a:r>
            <a:r>
              <a:rPr lang="en-US" dirty="0">
                <a:hlinkClick r:id="rId4"/>
              </a:rPr>
              <a:t>http://www.ufpa.br</a:t>
            </a:r>
            <a:r>
              <a:rPr lang="en-US" b="1" dirty="0">
                <a:hlinkClick r:id="rId4"/>
              </a:rPr>
              <a:t>/</a:t>
            </a:r>
            <a:r>
              <a:rPr lang="en-US" dirty="0">
                <a:hlinkClick r:id="rId4"/>
              </a:rPr>
              <a:t>heliton/arquivos/aplicada</a:t>
            </a:r>
            <a:endParaRPr lang="en-US" dirty="0"/>
          </a:p>
          <a:p>
            <a:r>
              <a:rPr lang="pt-BR" dirty="0" err="1"/>
              <a:t>ResumaoTCC.rar</a:t>
            </a:r>
            <a:endParaRPr lang="en-US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67" y="3906935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470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r>
              <a:rPr lang="pt-BR" dirty="0"/>
              <a:t>E pra finalizar...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043608" y="1600201"/>
            <a:ext cx="7272808" cy="1468759"/>
          </a:xfrm>
        </p:spPr>
        <p:txBody>
          <a:bodyPr>
            <a:normAutofit fontScale="77500" lnSpcReduction="20000"/>
          </a:bodyPr>
          <a:lstStyle/>
          <a:p>
            <a:r>
              <a:rPr lang="pt-BR" b="1" dirty="0"/>
              <a:t>Estatístico deve ser um bom comunicador</a:t>
            </a:r>
            <a:endParaRPr lang="pt-BR" dirty="0"/>
          </a:p>
          <a:p>
            <a:r>
              <a:rPr lang="pt-BR" dirty="0"/>
              <a:t>Profissional trabalha com situações de incerteza, tomando decisões. Ele precisa saber se comunicar para transmitir os resultados das pesquisas.</a:t>
            </a:r>
          </a:p>
          <a:p>
            <a:endParaRPr lang="pt-BR" dirty="0"/>
          </a:p>
          <a:p>
            <a:pPr marL="82296" indent="0">
              <a:buNone/>
            </a:pP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3068960"/>
            <a:ext cx="4012083" cy="4012083"/>
          </a:xfrm>
        </p:spPr>
      </p:pic>
      <p:sp>
        <p:nvSpPr>
          <p:cNvPr id="6" name="Espaço Reservado para Texto 2"/>
          <p:cNvSpPr txBox="1">
            <a:spLocks/>
          </p:cNvSpPr>
          <p:nvPr/>
        </p:nvSpPr>
        <p:spPr>
          <a:xfrm>
            <a:off x="1204202" y="3140968"/>
            <a:ext cx="4375910" cy="288032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b="1" dirty="0"/>
              <a:t>Vídeos</a:t>
            </a:r>
            <a:endParaRPr lang="pt-BR" dirty="0"/>
          </a:p>
          <a:p>
            <a:r>
              <a:rPr lang="pt-BR" sz="2800" dirty="0">
                <a:hlinkClick r:id="rId3" action="ppaction://hlinkfile"/>
              </a:rPr>
              <a:t>TED: Arthur Benjamin</a:t>
            </a:r>
            <a:endParaRPr lang="pt-BR" sz="2800" dirty="0"/>
          </a:p>
          <a:p>
            <a:r>
              <a:rPr lang="pt-BR" sz="2800" dirty="0">
                <a:hlinkClick r:id="rId4" action="ppaction://hlinkfile"/>
              </a:rPr>
              <a:t>Hans </a:t>
            </a:r>
            <a:r>
              <a:rPr lang="pt-BR" sz="2800" dirty="0" err="1">
                <a:hlinkClick r:id="rId4" action="ppaction://hlinkfile"/>
              </a:rPr>
              <a:t>Rosling</a:t>
            </a:r>
            <a:endParaRPr lang="pt-BR" dirty="0"/>
          </a:p>
          <a:p>
            <a:endParaRPr lang="pt-BR" dirty="0"/>
          </a:p>
          <a:p>
            <a:pPr marL="82296" indent="0">
              <a:buFont typeface="Wingdings 2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6163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0464" y="548680"/>
            <a:ext cx="7499176" cy="1156990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effectLst/>
              </a:rPr>
              <a:t>Estatísticos entram em cena: carreira tem segundo melhor salário do país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619672" y="1600201"/>
            <a:ext cx="6840760" cy="820687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pt-BR" dirty="0"/>
              <a:t>Puxada pelo mundo digital, profissão ocupa 6º lugar no ranking das melhores carreiras, informa Ipea</a:t>
            </a:r>
            <a:endParaRPr lang="en-US" dirty="0"/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493" y="2996952"/>
            <a:ext cx="2736304" cy="366721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241989" y="2420888"/>
            <a:ext cx="45476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...Esse profissional, pouco alardeado, está à frente de muitas informações importantes. E, seguindo a lei da oferta e procura, quanto menos holofotes, mais status. Resultado: segundo pesquisa do Instituto de Pesquisa Econômica Aplicada (Ipea), entre 48 carreiras de nível superior, a estatística é a que apresenta a segunda melhor remuneração média no país e só perde para os médicos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413446"/>
            <a:ext cx="2059258" cy="144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422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Text Box 2"/>
          <p:cNvSpPr txBox="1">
            <a:spLocks noChangeArrowheads="1"/>
          </p:cNvSpPr>
          <p:nvPr/>
        </p:nvSpPr>
        <p:spPr bwMode="auto">
          <a:xfrm>
            <a:off x="428596" y="1357298"/>
            <a:ext cx="8229600" cy="528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pt-BR" sz="3200" b="1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pt-BR" sz="3200" b="1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t-BR" sz="3200" b="1" dirty="0">
                <a:solidFill>
                  <a:srgbClr val="FF0000"/>
                </a:solidFill>
              </a:rPr>
              <a:t>Obrigado!!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pt-BR" sz="3200" b="1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t-BR" sz="3200" b="1" dirty="0">
                <a:solidFill>
                  <a:schemeClr val="tx2"/>
                </a:solidFill>
              </a:rPr>
              <a:t>Prof. Dr. </a:t>
            </a:r>
            <a:r>
              <a:rPr lang="pt-BR" sz="3200" b="1" dirty="0" err="1">
                <a:solidFill>
                  <a:schemeClr val="tx2"/>
                </a:solidFill>
              </a:rPr>
              <a:t>Héliton</a:t>
            </a:r>
            <a:r>
              <a:rPr lang="pt-BR" sz="3200" b="1" dirty="0">
                <a:solidFill>
                  <a:schemeClr val="tx2"/>
                </a:solidFill>
              </a:rPr>
              <a:t> R. Tavares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t-BR" sz="3200" b="1" dirty="0">
                <a:solidFill>
                  <a:schemeClr val="tx2"/>
                </a:solidFill>
              </a:rPr>
              <a:t>FAEST/UFPA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pt-BR" sz="3200" b="1" dirty="0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t-BR" sz="3200" b="1" dirty="0">
                <a:solidFill>
                  <a:schemeClr val="tx2"/>
                </a:solidFill>
                <a:hlinkClick r:id="rId2"/>
              </a:rPr>
              <a:t>heliton@ufpa.br</a:t>
            </a:r>
            <a:endParaRPr lang="pt-BR" sz="3200" b="1" dirty="0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t-BR" sz="3200" b="1" dirty="0">
                <a:solidFill>
                  <a:schemeClr val="tx2"/>
                </a:solidFill>
              </a:rPr>
              <a:t>www.helitontavares.com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pt-BR" sz="32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pt-BR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538282" y="714356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latin typeface="Baskerville Old Face" pitchFamily="18" charset="0"/>
              </a:rPr>
              <a:t>É preciso incentivar, investir. Mas é necessário conhecer, avaliar.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0628" y="1357298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latin typeface="Baskerville Old Face" pitchFamily="18" charset="0"/>
              </a:rPr>
              <a:t>O que todo mundo tem, ou todos sabem, valor nenhum tem.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5304918"/>
            <a:ext cx="20320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3019724-9B6D-4265-99E6-8E6FA51D4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dirty="0" err="1"/>
              <a:t>Estatística</a:t>
            </a:r>
            <a:r>
              <a:rPr lang="en-US" dirty="0"/>
              <a:t> </a:t>
            </a:r>
            <a:r>
              <a:rPr lang="en-US" dirty="0" err="1"/>
              <a:t>engana</a:t>
            </a:r>
            <a:r>
              <a:rPr lang="en-US" dirty="0"/>
              <a:t> a </a:t>
            </a:r>
            <a:r>
              <a:rPr lang="en-US" dirty="0" err="1"/>
              <a:t>nossa</a:t>
            </a:r>
            <a:r>
              <a:rPr lang="en-US" dirty="0"/>
              <a:t> </a:t>
            </a:r>
            <a:r>
              <a:rPr lang="en-US" dirty="0" err="1"/>
              <a:t>intuição</a:t>
            </a:r>
            <a:r>
              <a:rPr lang="en-US" dirty="0"/>
              <a:t>?</a:t>
            </a:r>
          </a:p>
        </p:txBody>
      </p:sp>
      <p:pic>
        <p:nvPicPr>
          <p:cNvPr id="4098" name="Picture 2" descr="https://upload.wikimedia.org/wikipedia/commons/thumb/3/3f/Monty_open_door.svg/250px-Monty_open_door.svg.png">
            <a:extLst>
              <a:ext uri="{FF2B5EF4-FFF2-40B4-BE49-F238E27FC236}">
                <a16:creationId xmlns:a16="http://schemas.microsoft.com/office/drawing/2014/main" xmlns="" id="{F55AB74C-D165-44D3-A6C1-CE2A3617E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12776"/>
            <a:ext cx="23812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F8404795-ABF6-4761-A2EE-DF5541A951DE}"/>
              </a:ext>
            </a:extLst>
          </p:cNvPr>
          <p:cNvSpPr/>
          <p:nvPr/>
        </p:nvSpPr>
        <p:spPr>
          <a:xfrm>
            <a:off x="1331640" y="2736751"/>
            <a:ext cx="709528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222222"/>
                </a:solidFill>
                <a:latin typeface="Arial" panose="020B0604020202020204" pitchFamily="34" charset="0"/>
              </a:rPr>
              <a:t>O jogo consistia no seguinte: </a:t>
            </a:r>
            <a:r>
              <a:rPr lang="pt-BR" sz="1200" dirty="0" err="1">
                <a:solidFill>
                  <a:srgbClr val="0B0080"/>
                </a:solidFill>
                <a:latin typeface="Arial" panose="020B0604020202020204" pitchFamily="34" charset="0"/>
                <a:hlinkClick r:id="rId3" tooltip="Monty Hall"/>
              </a:rPr>
              <a:t>Monty</a:t>
            </a:r>
            <a:r>
              <a:rPr lang="pt-BR" sz="1200" dirty="0">
                <a:solidFill>
                  <a:srgbClr val="0B0080"/>
                </a:solidFill>
                <a:latin typeface="Arial" panose="020B0604020202020204" pitchFamily="34" charset="0"/>
                <a:hlinkClick r:id="rId3" tooltip="Monty Hall"/>
              </a:rPr>
              <a:t> Hall</a:t>
            </a:r>
            <a:r>
              <a:rPr lang="pt-BR" sz="1200" dirty="0">
                <a:solidFill>
                  <a:srgbClr val="222222"/>
                </a:solidFill>
                <a:latin typeface="Arial" panose="020B0604020202020204" pitchFamily="34" charset="0"/>
              </a:rPr>
              <a:t>, o apresentador, apresentava três portas aos concorrentes. Atrás de uma delas estava um prêmio (um </a:t>
            </a:r>
            <a:r>
              <a:rPr lang="pt-BR" sz="1200" b="1" dirty="0">
                <a:solidFill>
                  <a:srgbClr val="222222"/>
                </a:solidFill>
                <a:latin typeface="Arial" panose="020B0604020202020204" pitchFamily="34" charset="0"/>
              </a:rPr>
              <a:t>carro</a:t>
            </a:r>
            <a:r>
              <a:rPr lang="pt-BR" sz="1200" dirty="0">
                <a:solidFill>
                  <a:srgbClr val="222222"/>
                </a:solidFill>
                <a:latin typeface="Arial" panose="020B0604020202020204" pitchFamily="34" charset="0"/>
              </a:rPr>
              <a:t>) e as outras duas </a:t>
            </a:r>
            <a:r>
              <a:rPr lang="pt-BR" sz="1200" b="1" dirty="0">
                <a:solidFill>
                  <a:srgbClr val="222222"/>
                </a:solidFill>
                <a:latin typeface="Arial" panose="020B0604020202020204" pitchFamily="34" charset="0"/>
              </a:rPr>
              <a:t>dois bodes</a:t>
            </a:r>
            <a:r>
              <a:rPr lang="pt-BR" sz="120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</a:p>
          <a:p>
            <a:endParaRPr lang="pt-B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pt-BR" sz="1200" dirty="0">
                <a:solidFill>
                  <a:srgbClr val="222222"/>
                </a:solidFill>
                <a:latin typeface="Arial" panose="020B0604020202020204" pitchFamily="34" charset="0"/>
              </a:rPr>
              <a:t>Na 1.ª etapa o concorrente escolhe uma das três portas (que ainda não é aberta);</a:t>
            </a:r>
          </a:p>
          <a:p>
            <a:pPr>
              <a:buFont typeface="+mj-lt"/>
              <a:buAutoNum type="arabicPeriod"/>
            </a:pPr>
            <a:r>
              <a:rPr lang="pt-BR" sz="1200" dirty="0">
                <a:solidFill>
                  <a:srgbClr val="222222"/>
                </a:solidFill>
                <a:latin typeface="Arial" panose="020B0604020202020204" pitchFamily="34" charset="0"/>
              </a:rPr>
              <a:t>Na 2.ª etapa, </a:t>
            </a:r>
            <a:r>
              <a:rPr lang="pt-BR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Monty</a:t>
            </a:r>
            <a:r>
              <a:rPr lang="pt-BR" sz="1200" dirty="0">
                <a:solidFill>
                  <a:srgbClr val="222222"/>
                </a:solidFill>
                <a:latin typeface="Arial" panose="020B0604020202020204" pitchFamily="34" charset="0"/>
              </a:rPr>
              <a:t> abre uma das outras duas portas que o concorrente não escolheu, revelando que o carro não se encontra nessa porta e revelando um dos bodes;</a:t>
            </a:r>
          </a:p>
          <a:p>
            <a:pPr>
              <a:buFont typeface="+mj-lt"/>
              <a:buAutoNum type="arabicPeriod"/>
            </a:pPr>
            <a:r>
              <a:rPr lang="pt-BR" sz="1200" dirty="0">
                <a:solidFill>
                  <a:srgbClr val="222222"/>
                </a:solidFill>
                <a:latin typeface="Arial" panose="020B0604020202020204" pitchFamily="34" charset="0"/>
              </a:rPr>
              <a:t>Na 3.ª etapa </a:t>
            </a:r>
            <a:r>
              <a:rPr lang="pt-BR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Monty</a:t>
            </a:r>
            <a:r>
              <a:rPr lang="pt-BR" sz="1200" dirty="0">
                <a:solidFill>
                  <a:srgbClr val="222222"/>
                </a:solidFill>
                <a:latin typeface="Arial" panose="020B0604020202020204" pitchFamily="34" charset="0"/>
              </a:rPr>
              <a:t> pergunta ao concorrente se quer decidir permanecer com a porta que escolheu no início do jogo ou se ele pretende mudar para a outra porta que ainda está fechada para então a abrir. </a:t>
            </a:r>
          </a:p>
          <a:p>
            <a:pPr>
              <a:buFont typeface="+mj-lt"/>
              <a:buAutoNum type="arabicPeriod"/>
            </a:pPr>
            <a:endParaRPr lang="pt-B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pt-BR" sz="1200" dirty="0">
                <a:solidFill>
                  <a:srgbClr val="222222"/>
                </a:solidFill>
                <a:latin typeface="Arial" panose="020B0604020202020204" pitchFamily="34" charset="0"/>
              </a:rPr>
              <a:t>Agora, com duas portas apenas para escolher — pois uma delas já se viu na 2.ª etapa que não tinha o prêmio — e sabendo que o carro está atrás de uma das restantes duas, o concorrente tem que tomar a decisão.</a:t>
            </a:r>
          </a:p>
          <a:p>
            <a:endParaRPr lang="pt-B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pt-BR" sz="1400" dirty="0">
                <a:solidFill>
                  <a:srgbClr val="222222"/>
                </a:solidFill>
                <a:latin typeface="Arial" panose="020B0604020202020204" pitchFamily="34" charset="0"/>
              </a:rPr>
              <a:t>Qual é a estratégia mais lógica? Ficar com a porta escolhida inicialmente ou mudar de porta? </a:t>
            </a:r>
            <a:r>
              <a:rPr lang="pt-BR" sz="1400" b="1" dirty="0">
                <a:solidFill>
                  <a:srgbClr val="222222"/>
                </a:solidFill>
                <a:latin typeface="Arial" panose="020B0604020202020204" pitchFamily="34" charset="0"/>
              </a:rPr>
              <a:t>Com qual das duas portas ainda fechadas o concorrente tem mais probabilidades de ganhar? Por quê?</a:t>
            </a:r>
            <a:endParaRPr lang="pt-BR" sz="1400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8805DEA-BDB2-4D36-9A26-A0721073071C}"/>
              </a:ext>
            </a:extLst>
          </p:cNvPr>
          <p:cNvSpPr/>
          <p:nvPr/>
        </p:nvSpPr>
        <p:spPr>
          <a:xfrm>
            <a:off x="1419730" y="1412034"/>
            <a:ext cx="3656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rgbClr val="000000"/>
                </a:solidFill>
                <a:latin typeface="Linux Libertine"/>
              </a:rPr>
              <a:t>Problema de Monty Hall</a:t>
            </a:r>
            <a:endParaRPr lang="pt-PT" sz="2400" b="0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79E019E6-0E5B-45D4-8631-ED5E5E2C1FB0}"/>
              </a:ext>
            </a:extLst>
          </p:cNvPr>
          <p:cNvSpPr/>
          <p:nvPr/>
        </p:nvSpPr>
        <p:spPr>
          <a:xfrm>
            <a:off x="1301054" y="193362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https://pt.wikipedia.org/wiki/Problema_de_Monty_Hall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51FEB3F5-F5B0-46E8-B0CD-186B5A02C002}"/>
              </a:ext>
            </a:extLst>
          </p:cNvPr>
          <p:cNvSpPr/>
          <p:nvPr/>
        </p:nvSpPr>
        <p:spPr>
          <a:xfrm>
            <a:off x="1331640" y="624831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/>
              <a:t>Filme</a:t>
            </a:r>
            <a:r>
              <a:rPr lang="en-US" sz="1400" dirty="0"/>
              <a:t>: </a:t>
            </a:r>
            <a:r>
              <a:rPr lang="en-US" sz="1400" dirty="0" err="1"/>
              <a:t>Quebrando</a:t>
            </a:r>
            <a:r>
              <a:rPr lang="en-US" sz="1400" dirty="0"/>
              <a:t> a Banca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C646D63-30D3-4CF6-AAD0-1EC361312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4" y="4941168"/>
            <a:ext cx="12573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6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51920" y="1196752"/>
            <a:ext cx="5256584" cy="1803620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r>
              <a:rPr sz="2400" b="1" dirty="0" err="1"/>
              <a:t>Irmão</a:t>
            </a:r>
            <a:r>
              <a:rPr sz="2400" b="1" dirty="0"/>
              <a:t> </a:t>
            </a:r>
            <a:r>
              <a:rPr sz="2400" b="1" dirty="0" err="1"/>
              <a:t>mais</a:t>
            </a:r>
            <a:r>
              <a:rPr sz="2400" b="1" dirty="0"/>
              <a:t> </a:t>
            </a:r>
            <a:r>
              <a:rPr sz="2400" b="1" dirty="0" err="1"/>
              <a:t>velho</a:t>
            </a:r>
            <a:r>
              <a:rPr sz="2400" b="1" dirty="0"/>
              <a:t> tem QI </a:t>
            </a:r>
            <a:r>
              <a:rPr sz="2400" b="1" dirty="0" err="1"/>
              <a:t>maior</a:t>
            </a:r>
            <a:r>
              <a:rPr sz="2400" b="1" dirty="0"/>
              <a:t>, </a:t>
            </a:r>
            <a:r>
              <a:rPr sz="2400" b="1" dirty="0" err="1"/>
              <a:t>diz</a:t>
            </a:r>
            <a:r>
              <a:rPr sz="2400" b="1" dirty="0"/>
              <a:t> </a:t>
            </a:r>
            <a:r>
              <a:rPr sz="2400" b="1" dirty="0" err="1"/>
              <a:t>estudo</a:t>
            </a:r>
            <a:endParaRPr sz="2400" b="1" dirty="0"/>
          </a:p>
          <a:p>
            <a:r>
              <a:rPr sz="2000" dirty="0" err="1"/>
              <a:t>Pesquisa</a:t>
            </a:r>
            <a:r>
              <a:rPr sz="2000" dirty="0"/>
              <a:t> </a:t>
            </a:r>
            <a:r>
              <a:rPr sz="2000" dirty="0" err="1"/>
              <a:t>feita</a:t>
            </a:r>
            <a:r>
              <a:rPr sz="2000" dirty="0"/>
              <a:t> com 241 mil </a:t>
            </a:r>
            <a:r>
              <a:rPr sz="2000" dirty="0" err="1"/>
              <a:t>jovens</a:t>
            </a:r>
            <a:r>
              <a:rPr sz="2000" dirty="0"/>
              <a:t> </a:t>
            </a:r>
            <a:r>
              <a:rPr sz="2000" dirty="0" err="1"/>
              <a:t>noruegueses</a:t>
            </a:r>
            <a:r>
              <a:rPr sz="2000" dirty="0"/>
              <a:t> </a:t>
            </a:r>
            <a:r>
              <a:rPr sz="2000" dirty="0" err="1"/>
              <a:t>mostrou</a:t>
            </a:r>
            <a:r>
              <a:rPr sz="2000" dirty="0"/>
              <a:t> </a:t>
            </a:r>
            <a:r>
              <a:rPr sz="2000" dirty="0" err="1"/>
              <a:t>vantagem</a:t>
            </a:r>
            <a:r>
              <a:rPr sz="2000" dirty="0"/>
              <a:t> de </a:t>
            </a:r>
            <a:r>
              <a:rPr sz="2000" dirty="0" err="1"/>
              <a:t>primogênitos</a:t>
            </a:r>
            <a:r>
              <a:rPr sz="2000" dirty="0"/>
              <a:t>.  </a:t>
            </a:r>
            <a:r>
              <a:rPr sz="2000" dirty="0" err="1"/>
              <a:t>Diferença</a:t>
            </a:r>
            <a:r>
              <a:rPr sz="2000" dirty="0"/>
              <a:t> </a:t>
            </a:r>
            <a:r>
              <a:rPr sz="2000" dirty="0" err="1"/>
              <a:t>média</a:t>
            </a:r>
            <a:r>
              <a:rPr sz="2000" dirty="0"/>
              <a:t> é de </a:t>
            </a:r>
            <a:r>
              <a:rPr sz="2000" dirty="0" err="1"/>
              <a:t>apenas</a:t>
            </a:r>
            <a:r>
              <a:rPr sz="2000" dirty="0"/>
              <a:t> 2,3 </a:t>
            </a:r>
            <a:r>
              <a:rPr sz="2000" dirty="0" err="1"/>
              <a:t>pontos</a:t>
            </a:r>
            <a:r>
              <a:rPr sz="2000" dirty="0"/>
              <a:t>, mas é </a:t>
            </a:r>
            <a:r>
              <a:rPr sz="2000" dirty="0" err="1"/>
              <a:t>considerada</a:t>
            </a:r>
            <a:r>
              <a:rPr sz="2000" dirty="0"/>
              <a:t> </a:t>
            </a:r>
            <a:r>
              <a:rPr sz="2000" dirty="0" err="1"/>
              <a:t>significativa</a:t>
            </a:r>
            <a:r>
              <a:rPr sz="2000" dirty="0"/>
              <a:t>.</a:t>
            </a:r>
          </a:p>
          <a:p>
            <a:endParaRPr lang="pt-BR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pt-B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Escalas de Inteligência</a:t>
            </a:r>
            <a:endParaRPr lang="pt-BR" dirty="0">
              <a:latin typeface="+mn-lt"/>
            </a:endParaRPr>
          </a:p>
        </p:txBody>
      </p:sp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187624" y="3286124"/>
            <a:ext cx="72420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sz="2400" dirty="0"/>
              <a:t>Um </a:t>
            </a:r>
            <a:r>
              <a:rPr sz="2400" dirty="0" err="1"/>
              <a:t>estudo</a:t>
            </a:r>
            <a:r>
              <a:rPr sz="2400" dirty="0"/>
              <a:t> </a:t>
            </a:r>
            <a:r>
              <a:rPr sz="2400" dirty="0" err="1"/>
              <a:t>polêmico</a:t>
            </a:r>
            <a:r>
              <a:rPr sz="2400" dirty="0"/>
              <a:t>, mas com </a:t>
            </a:r>
            <a:r>
              <a:rPr sz="2400" dirty="0" err="1"/>
              <a:t>apoio</a:t>
            </a:r>
            <a:r>
              <a:rPr sz="2400" dirty="0"/>
              <a:t> </a:t>
            </a:r>
            <a:r>
              <a:rPr sz="2400" dirty="0" err="1"/>
              <a:t>estatístico</a:t>
            </a:r>
            <a:r>
              <a:rPr sz="2400" dirty="0"/>
              <a:t> à </a:t>
            </a:r>
            <a:r>
              <a:rPr sz="2400" dirty="0" err="1"/>
              <a:t>toda</a:t>
            </a:r>
            <a:r>
              <a:rPr sz="2400" dirty="0"/>
              <a:t> </a:t>
            </a:r>
            <a:r>
              <a:rPr sz="2400" dirty="0" err="1"/>
              <a:t>prova</a:t>
            </a:r>
            <a:r>
              <a:rPr sz="2400" dirty="0"/>
              <a:t>, </a:t>
            </a:r>
            <a:r>
              <a:rPr sz="2400" dirty="0" err="1"/>
              <a:t>promete</a:t>
            </a:r>
            <a:r>
              <a:rPr sz="2400" dirty="0"/>
              <a:t> </a:t>
            </a:r>
            <a:r>
              <a:rPr sz="2400" dirty="0" err="1"/>
              <a:t>semear</a:t>
            </a:r>
            <a:r>
              <a:rPr sz="2400" dirty="0"/>
              <a:t> a </a:t>
            </a:r>
            <a:r>
              <a:rPr sz="2400" dirty="0" err="1"/>
              <a:t>discórdia</a:t>
            </a:r>
            <a:r>
              <a:rPr sz="2400" dirty="0"/>
              <a:t> </a:t>
            </a:r>
            <a:r>
              <a:rPr sz="2400" dirty="0" err="1"/>
              <a:t>nas</a:t>
            </a:r>
            <a:r>
              <a:rPr sz="2400" dirty="0"/>
              <a:t> </a:t>
            </a:r>
            <a:r>
              <a:rPr sz="2400" dirty="0" err="1"/>
              <a:t>famílias</a:t>
            </a:r>
            <a:r>
              <a:rPr sz="2400" dirty="0"/>
              <a:t>. Uma </a:t>
            </a:r>
            <a:r>
              <a:rPr sz="2400" dirty="0" err="1"/>
              <a:t>dupla</a:t>
            </a:r>
            <a:r>
              <a:rPr sz="2400" dirty="0"/>
              <a:t> de </a:t>
            </a:r>
            <a:r>
              <a:rPr sz="2400" dirty="0" err="1"/>
              <a:t>pesquisadores</a:t>
            </a:r>
            <a:r>
              <a:rPr sz="2400" dirty="0"/>
              <a:t> </a:t>
            </a:r>
            <a:r>
              <a:rPr sz="2400" dirty="0" err="1"/>
              <a:t>noruegueses</a:t>
            </a:r>
            <a:r>
              <a:rPr sz="2400" dirty="0"/>
              <a:t> </a:t>
            </a:r>
            <a:r>
              <a:rPr sz="2400" dirty="0" err="1"/>
              <a:t>examinou</a:t>
            </a:r>
            <a:r>
              <a:rPr sz="2400" dirty="0"/>
              <a:t> </a:t>
            </a:r>
            <a:r>
              <a:rPr sz="2400" dirty="0" err="1"/>
              <a:t>os</a:t>
            </a:r>
            <a:r>
              <a:rPr sz="2400" dirty="0"/>
              <a:t> testes de QI de </a:t>
            </a:r>
            <a:r>
              <a:rPr sz="2400" dirty="0" err="1"/>
              <a:t>mais</a:t>
            </a:r>
            <a:r>
              <a:rPr sz="2400" dirty="0"/>
              <a:t> de 241 mil </a:t>
            </a:r>
            <a:r>
              <a:rPr sz="2400" dirty="0" err="1"/>
              <a:t>rapazes</a:t>
            </a:r>
            <a:r>
              <a:rPr sz="2400" dirty="0"/>
              <a:t> de </a:t>
            </a:r>
            <a:r>
              <a:rPr sz="2400" dirty="0" err="1"/>
              <a:t>seu</a:t>
            </a:r>
            <a:r>
              <a:rPr sz="2400" dirty="0"/>
              <a:t> </a:t>
            </a:r>
            <a:r>
              <a:rPr sz="2400" dirty="0" err="1"/>
              <a:t>país</a:t>
            </a:r>
            <a:r>
              <a:rPr sz="2400" dirty="0"/>
              <a:t>, </a:t>
            </a:r>
            <a:r>
              <a:rPr sz="2400" dirty="0" err="1"/>
              <a:t>realizados</a:t>
            </a:r>
            <a:r>
              <a:rPr sz="2400" dirty="0"/>
              <a:t> </a:t>
            </a:r>
            <a:r>
              <a:rPr sz="2400" dirty="0" err="1"/>
              <a:t>quando</a:t>
            </a:r>
            <a:r>
              <a:rPr sz="2400" dirty="0"/>
              <a:t> </a:t>
            </a:r>
            <a:r>
              <a:rPr sz="2400" dirty="0" err="1"/>
              <a:t>eles</a:t>
            </a:r>
            <a:r>
              <a:rPr sz="2400" dirty="0"/>
              <a:t> </a:t>
            </a:r>
            <a:r>
              <a:rPr sz="2400" dirty="0" err="1"/>
              <a:t>estavam</a:t>
            </a:r>
            <a:r>
              <a:rPr sz="2400" dirty="0"/>
              <a:t> </a:t>
            </a:r>
            <a:r>
              <a:rPr sz="2400" dirty="0" err="1"/>
              <a:t>prestando</a:t>
            </a:r>
            <a:r>
              <a:rPr sz="2400" dirty="0"/>
              <a:t> o </a:t>
            </a:r>
            <a:r>
              <a:rPr sz="2400" dirty="0" err="1"/>
              <a:t>serviço</a:t>
            </a:r>
            <a:r>
              <a:rPr sz="2400" dirty="0"/>
              <a:t> </a:t>
            </a:r>
            <a:r>
              <a:rPr sz="2400" dirty="0" err="1"/>
              <a:t>militar</a:t>
            </a:r>
            <a:r>
              <a:rPr sz="2400" dirty="0"/>
              <a:t>, e </a:t>
            </a:r>
            <a:r>
              <a:rPr sz="2400" dirty="0" err="1"/>
              <a:t>diz</a:t>
            </a:r>
            <a:r>
              <a:rPr sz="2400" dirty="0"/>
              <a:t> </a:t>
            </a:r>
            <a:r>
              <a:rPr sz="2400" dirty="0" err="1"/>
              <a:t>ter</a:t>
            </a:r>
            <a:r>
              <a:rPr sz="2400" dirty="0"/>
              <a:t> </a:t>
            </a:r>
            <a:r>
              <a:rPr sz="2400" dirty="0" err="1"/>
              <a:t>descoberto</a:t>
            </a:r>
            <a:r>
              <a:rPr sz="2400" dirty="0"/>
              <a:t> que, </a:t>
            </a:r>
            <a:r>
              <a:rPr sz="2400" dirty="0" err="1"/>
              <a:t>em</a:t>
            </a:r>
            <a:r>
              <a:rPr sz="2400" dirty="0"/>
              <a:t> </a:t>
            </a:r>
            <a:r>
              <a:rPr sz="2400" dirty="0" err="1"/>
              <a:t>média</a:t>
            </a:r>
            <a:r>
              <a:rPr sz="2400" dirty="0"/>
              <a:t>, </a:t>
            </a:r>
            <a:r>
              <a:rPr sz="2400" dirty="0" err="1"/>
              <a:t>os</a:t>
            </a:r>
            <a:r>
              <a:rPr sz="2400" dirty="0"/>
              <a:t> </a:t>
            </a:r>
            <a:r>
              <a:rPr sz="2400" dirty="0" err="1"/>
              <a:t>irmãos</a:t>
            </a:r>
            <a:r>
              <a:rPr sz="2400" dirty="0"/>
              <a:t> </a:t>
            </a:r>
            <a:r>
              <a:rPr sz="2400" dirty="0" err="1"/>
              <a:t>mais</a:t>
            </a:r>
            <a:r>
              <a:rPr sz="2400" dirty="0"/>
              <a:t> </a:t>
            </a:r>
            <a:r>
              <a:rPr sz="2400" dirty="0" err="1"/>
              <a:t>velhos</a:t>
            </a:r>
            <a:r>
              <a:rPr sz="2400" dirty="0"/>
              <a:t> </a:t>
            </a:r>
            <a:r>
              <a:rPr sz="2400" dirty="0" err="1"/>
              <a:t>têm</a:t>
            </a:r>
            <a:r>
              <a:rPr sz="2400" dirty="0"/>
              <a:t> </a:t>
            </a:r>
            <a:r>
              <a:rPr sz="2400" dirty="0" err="1"/>
              <a:t>quociente</a:t>
            </a:r>
            <a:r>
              <a:rPr sz="2400" dirty="0"/>
              <a:t> de </a:t>
            </a:r>
            <a:r>
              <a:rPr sz="2400" dirty="0" err="1"/>
              <a:t>inteligência</a:t>
            </a:r>
            <a:r>
              <a:rPr sz="2400" dirty="0"/>
              <a:t> superior </a:t>
            </a:r>
            <a:r>
              <a:rPr sz="2400" dirty="0" err="1"/>
              <a:t>ao</a:t>
            </a:r>
            <a:r>
              <a:rPr sz="2400" dirty="0"/>
              <a:t> dos </a:t>
            </a:r>
            <a:r>
              <a:rPr sz="2400" dirty="0" err="1"/>
              <a:t>irmãos</a:t>
            </a:r>
            <a:r>
              <a:rPr sz="2400" dirty="0"/>
              <a:t> do </a:t>
            </a:r>
            <a:r>
              <a:rPr sz="2400" dirty="0" err="1"/>
              <a:t>meio</a:t>
            </a:r>
            <a:r>
              <a:rPr sz="2400" dirty="0"/>
              <a:t> e </a:t>
            </a:r>
            <a:r>
              <a:rPr sz="2400" dirty="0" err="1"/>
              <a:t>caçulas</a:t>
            </a:r>
            <a:r>
              <a:rPr sz="2400" dirty="0"/>
              <a:t>.</a:t>
            </a:r>
            <a:endParaRPr lang="pt-BR" sz="2400" dirty="0"/>
          </a:p>
        </p:txBody>
      </p:sp>
      <p:pic>
        <p:nvPicPr>
          <p:cNvPr id="187394" name="Picture 2" descr="Foto: Editoria de arte 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5354" y="1293699"/>
            <a:ext cx="2571750" cy="1609726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1619672" y="6404740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>
                <a:hlinkClick r:id="rId4"/>
              </a:rPr>
              <a:t>http://g1.globo.com/Noticias/Ciencia/0,,MUL56449-5603,00.html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94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 volta...</a:t>
            </a:r>
            <a:endParaRPr lang="pt-BR" dirty="0"/>
          </a:p>
        </p:txBody>
      </p:sp>
      <p:pic>
        <p:nvPicPr>
          <p:cNvPr id="185348" name="Picture 4" descr="http://4.bp.blogspot.com/-nmONbNocNKM/TypzUlNYEcI/AAAAAAAADeY/mzkI5ofX_Hk/s1600/418795_246121995464307_100001995241088_580094_158810233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1417638"/>
            <a:ext cx="6416689" cy="5249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0926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7624" y="3573016"/>
            <a:ext cx="74878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Nos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últimos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125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anos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muitos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estudos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documentaram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diferenças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de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personalidade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determinadas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pela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ordem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do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nascimento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. Um deles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mostra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que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os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pais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encorajam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os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mais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velhos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a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seguir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carreiras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tradicionais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como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Direito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, mas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têm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uma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postura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muito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mais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relaxada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em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relação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aos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mais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novos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. Dos 23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astronautas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que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foram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ao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espaço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, 21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eram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filhos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mais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velhos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. Uma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pesquisa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de 2007 com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executivos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das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maiores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empresas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americanas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mostrou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que 43% deles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eram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filhos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mais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velhos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, 33%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eram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do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meio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e 23%,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caçulas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. </a:t>
            </a:r>
          </a:p>
          <a:p>
            <a:endParaRPr sz="1400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187624" y="1700808"/>
            <a:ext cx="75051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A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ordem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de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nascimento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na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família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é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algo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que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há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muito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tempo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desperta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a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rivalidade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entre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irmãos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, mas,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segundo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um novo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estudo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também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pode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influenciar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a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personalidade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e a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inteligência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da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criança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. 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Os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primogênitos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são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tipicamente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mais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espertos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enquanto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os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irmãos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mais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novos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têm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melhores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notas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e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são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mais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extrovertidos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" name="Title 18"/>
          <p:cNvSpPr>
            <a:spLocks noGrp="1"/>
          </p:cNvSpPr>
          <p:nvPr>
            <p:ph type="title"/>
          </p:nvPr>
        </p:nvSpPr>
        <p:spPr>
          <a:xfrm>
            <a:off x="1331639" y="76200"/>
            <a:ext cx="7343871" cy="1143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pt-BR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Muitas </a:t>
            </a:r>
            <a:r>
              <a:rPr lang="pt-BR" sz="3600" b="1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perguntas a </a:t>
            </a:r>
            <a:r>
              <a:rPr lang="pt-BR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respond</a:t>
            </a:r>
            <a:r>
              <a:rPr lang="pt-BR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er</a:t>
            </a:r>
            <a:r>
              <a:rPr lang="pt-BR" sz="3600" b="1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...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863400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95536" y="1484784"/>
            <a:ext cx="6319604" cy="46588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lnSpc>
                <a:spcPct val="114000"/>
              </a:lnSpc>
              <a:spcBef>
                <a:spcPct val="20000"/>
              </a:spcBef>
              <a:defRPr lang="pt-BR"/>
            </a:pPr>
            <a:endParaRPr lang="pt-BR" sz="2200" dirty="0">
              <a:solidFill>
                <a:prstClr val="black"/>
              </a:solidFill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7164288" y="692696"/>
            <a:ext cx="1438275" cy="1438275"/>
            <a:chOff x="762001" y="1946209"/>
            <a:chExt cx="2057400" cy="2057400"/>
          </a:xfrm>
        </p:grpSpPr>
        <p:sp>
          <p:nvSpPr>
            <p:cNvPr id="8" name="Oval 7"/>
            <p:cNvSpPr/>
            <p:nvPr/>
          </p:nvSpPr>
          <p:spPr>
            <a:xfrm>
              <a:off x="762001" y="1946209"/>
              <a:ext cx="2057400" cy="2057400"/>
            </a:xfrm>
            <a:prstGeom prst="ellipse">
              <a:avLst/>
            </a:prstGeom>
            <a:gradFill>
              <a:gsLst>
                <a:gs pos="38000">
                  <a:srgbClr val="00B0F0"/>
                </a:gs>
                <a:gs pos="79000">
                  <a:srgbClr val="0065B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>
                  <a:solidFill>
                    <a:prstClr val="white"/>
                  </a:solidFill>
                </a:rPr>
                <a:t>             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>
                  <a:solidFill>
                    <a:prstClr val="white"/>
                  </a:solidFill>
                </a:rPr>
                <a:t>       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836712"/>
            <a:ext cx="1133856" cy="1133856"/>
          </a:xfrm>
          <a:prstGeom prst="rect">
            <a:avLst/>
          </a:prstGeom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45911" y="76200"/>
            <a:ext cx="8229600" cy="1143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pt-BR" b="1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Algumas perguntas a fazer...</a:t>
            </a:r>
            <a:endParaRPr lang="pt-BR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5301208"/>
            <a:ext cx="1134454" cy="113445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2599" y="2062304"/>
            <a:ext cx="559337" cy="45229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285720" y="1071547"/>
            <a:ext cx="7000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A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ordem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de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nascimento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na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família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é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algo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que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há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muito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tempo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desperta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a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rivalidade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entre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irmãos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, mas,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segundo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um novo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estudo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também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pode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influenciar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a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personalidade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e a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inteligência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da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criança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. 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Os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primogênitos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são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tipicamente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mais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espertos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enquanto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os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irmãos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mais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novos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têm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melhores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notas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e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são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mais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extrovertidos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57158" y="3143248"/>
            <a:ext cx="80724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Nos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últimos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125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anos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muitos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estudos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documentaram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diferenças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de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personalidade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determinadas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pela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ordem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do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nascimento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. Um deles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mostra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que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os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pais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encorajam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os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mais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velhos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a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seguir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carreiras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tradicionais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como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Direito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, mas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têm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uma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postura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muito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mais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relaxada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em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relação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aos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mais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novos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. Dos 23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astronautas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que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foram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ao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espaço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, 21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eram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filhos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mais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velhos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. Uma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pesquisa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de 2007 com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executivos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das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maiores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empresas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americanas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mostrou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que 43% deles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eram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filhos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mais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velhos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, 33%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eram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do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meio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 e 23%, </a:t>
            </a:r>
            <a:r>
              <a:rPr sz="2000" dirty="0" err="1">
                <a:solidFill>
                  <a:schemeClr val="accent5">
                    <a:lumMod val="50000"/>
                  </a:schemeClr>
                </a:solidFill>
              </a:rPr>
              <a:t>caçulas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</a:rPr>
              <a:t>. </a:t>
            </a:r>
          </a:p>
          <a:p>
            <a:endParaRPr sz="1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75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path" presetSubtype="0" accel="19000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9 -0.01134 L -0.50556 -0.00764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452 -0.0081 C -0.49844 -0.00555 -0.49306 -0.00139 -0.48716 0.00092 C -0.48368 0.00439 -0.48073 0.00462 -0.47691 0.00717 C -0.47344 0.00948 -0.46997 0.01248 -0.4665 0.0148 C -0.45886 0.01989 -0.45 0.02197 -0.44237 0.02705 C -0.43073 0.03492 -0.41928 0.04486 -0.40678 0.04995 C -0.40365 0.05458 -0.39636 0.05735 -0.39184 0.06082 C -0.38438 0.0666 -0.37605 0.07007 -0.36875 0.07608 C -0.36493 0.07932 -0.36459 0.08117 -0.36077 0.08372 C -0.35625 0.08672 -0.35816 0.08348 -0.35382 0.08834 C -0.34792 0.09505 -0.33612 0.10892 -0.32865 0.11147 C -0.32587 0.11679 -0.32344 0.12026 -0.31945 0.12372 C -0.31823 0.12581 -0.31737 0.12812 -0.31598 0.12997 C -0.31459 0.13182 -0.3125 0.13251 -0.31129 0.13436 C -0.31059 0.13552 -0.31077 0.1376 -0.31025 0.13899 C -0.30973 0.14038 -0.30868 0.14107 -0.30799 0.14223 C -0.30521 0.15263 -0.30712 0.14893 -0.3033 0.15448 C -0.30035 0.16512 -0.29775 0.17576 -0.29532 0.18663 C -0.29219 0.21878 -0.30053 0.26272 -0.31719 0.28769 C -0.32066 0.29301 -0.32483 0.29787 -0.32865 0.30296 C -0.33056 0.3055 -0.33351 0.30643 -0.33542 0.30897 C -0.33924 0.31383 -0.34202 0.31753 -0.34705 0.31984 C -0.35226 0.32631 -0.36059 0.33372 -0.36771 0.33649 C -0.37171 0.34227 -0.38351 0.3462 -0.38959 0.34875 C -0.3941 0.35522 -0.40921 0.35915 -0.41598 0.36124 C -0.42934 0.3647 -0.44219 0.37072 -0.45504 0.37673 C -0.4632 0.38043 -0.47084 0.38506 -0.47917 0.38876 C -0.48664 0.39199 -0.47848 0.38829 -0.48612 0.39338 C -0.48716 0.39408 -0.50782 0.39801 -0.50782 0.39824 " pathEditMode="relative" rAng="0" ptsTypes="fffffffffffffffffffffffffffff">
                                      <p:cBhvr>
                                        <p:cTn id="15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1" y="203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834 0.39939 L -0.38889 0.4285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2" y="145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kdZuEZ0Onown8fg9IOmK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1519</TotalTime>
  <Words>2704</Words>
  <Application>Microsoft Office PowerPoint</Application>
  <PresentationFormat>Apresentação na tela (4:3)</PresentationFormat>
  <Paragraphs>283</Paragraphs>
  <Slides>49</Slides>
  <Notes>6</Notes>
  <HiddenSlides>0</HiddenSlides>
  <MMClips>0</MMClips>
  <ScaleCrop>false</ScaleCrop>
  <HeadingPairs>
    <vt:vector size="8" baseType="variant">
      <vt:variant>
        <vt:lpstr>Fontes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49</vt:i4>
      </vt:variant>
    </vt:vector>
  </HeadingPairs>
  <TitlesOfParts>
    <vt:vector size="67" baseType="lpstr">
      <vt:lpstr>SimSun</vt:lpstr>
      <vt:lpstr>Arial</vt:lpstr>
      <vt:lpstr>Arial</vt:lpstr>
      <vt:lpstr>Baskerville Old Face</vt:lpstr>
      <vt:lpstr>Calibri</vt:lpstr>
      <vt:lpstr>Gill Sans MT</vt:lpstr>
      <vt:lpstr>Linux Libertine</vt:lpstr>
      <vt:lpstr>Roboto</vt:lpstr>
      <vt:lpstr>Roboto Slab</vt:lpstr>
      <vt:lpstr>Source Sans Pro</vt:lpstr>
      <vt:lpstr>Times New Roman</vt:lpstr>
      <vt:lpstr>Ubuntu Condensed</vt:lpstr>
      <vt:lpstr>Verdana</vt:lpstr>
      <vt:lpstr>Wingdings</vt:lpstr>
      <vt:lpstr>Wingdings 2</vt:lpstr>
      <vt:lpstr>Solstício</vt:lpstr>
      <vt:lpstr>Planilha</vt:lpstr>
      <vt:lpstr>Equation</vt:lpstr>
      <vt:lpstr>Estatística:</vt:lpstr>
      <vt:lpstr>Estatístico 50 Anos em 2015</vt:lpstr>
      <vt:lpstr>Frases e Definições:</vt:lpstr>
      <vt:lpstr>A Estatística engana a nossa intuição?</vt:lpstr>
      <vt:lpstr>A Estatística engana a nossa intuição?</vt:lpstr>
      <vt:lpstr>Escalas de Inteligência</vt:lpstr>
      <vt:lpstr>A volta...</vt:lpstr>
      <vt:lpstr>Muitas perguntas a responder...</vt:lpstr>
      <vt:lpstr>Algumas perguntas a fazer...</vt:lpstr>
      <vt:lpstr>Atualidades:</vt:lpstr>
      <vt:lpstr>Apresentação do PowerPoint</vt:lpstr>
      <vt:lpstr>1. O Curso de Estatística na UFPA</vt:lpstr>
      <vt:lpstr>1. O Curso de Estatística na UFPA</vt:lpstr>
      <vt:lpstr>2. Cursos de Estatística no Brasil</vt:lpstr>
      <vt:lpstr>Apresentação do PowerPoint</vt:lpstr>
      <vt:lpstr>Apresentação do PowerPoint</vt:lpstr>
      <vt:lpstr>3. Pós-Graduação em Estatística M: Mestrado,  D: Doutorado (Ph.D.)</vt:lpstr>
      <vt:lpstr>3. Mercado de Trabalho</vt:lpstr>
      <vt:lpstr>3. Mercado de Trabalho (cont.)</vt:lpstr>
      <vt:lpstr>3. Mercado de Trabalho (cont.)</vt:lpstr>
      <vt:lpstr>3. Mercado de Trabalho (cont.)</vt:lpstr>
      <vt:lpstr>4. Estatística na Avaliação Educacional</vt:lpstr>
      <vt:lpstr>Podemos prever a altura de uma pessoa?</vt:lpstr>
      <vt:lpstr>Distribuição do Heliton Tavares (link)</vt:lpstr>
      <vt:lpstr>Probabilidade e Estatística</vt:lpstr>
      <vt:lpstr>PSS – Fase I</vt:lpstr>
      <vt:lpstr>Enem – Redação (UFPA)</vt:lpstr>
      <vt:lpstr>Distribuição Acumulada de Redação </vt:lpstr>
      <vt:lpstr>Apresentação do PowerPoint</vt:lpstr>
      <vt:lpstr>Teoria da Resposta ao Item (ENEM)</vt:lpstr>
      <vt:lpstr>               Modelo Logístico de 3 parâmetros</vt:lpstr>
      <vt:lpstr>Apresentação do PowerPoint</vt:lpstr>
      <vt:lpstr>Equações de Estimação (PI)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Recado...</vt:lpstr>
      <vt:lpstr>7.  A Ciência do Futuro</vt:lpstr>
      <vt:lpstr>Por que ser um estatístico?</vt:lpstr>
      <vt:lpstr>Apresentação do PowerPoint</vt:lpstr>
      <vt:lpstr>Apresentação do PowerPoint</vt:lpstr>
      <vt:lpstr>Apresentação do PowerPoint</vt:lpstr>
      <vt:lpstr>Apresentação do PowerPoint</vt:lpstr>
      <vt:lpstr>Qual o perfil desejado?</vt:lpstr>
      <vt:lpstr>E pra finalizar...</vt:lpstr>
      <vt:lpstr>Estatísticos entram em cena: carreira tem segundo melhor salário do país 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Estatística: a Ciência do Estado</dc:title>
  <dc:creator>Heliton</dc:creator>
  <cp:lastModifiedBy>Heliton Tavares</cp:lastModifiedBy>
  <cp:revision>64</cp:revision>
  <dcterms:created xsi:type="dcterms:W3CDTF">2010-05-24T11:09:59Z</dcterms:created>
  <dcterms:modified xsi:type="dcterms:W3CDTF">2018-03-14T16:11:18Z</dcterms:modified>
</cp:coreProperties>
</file>